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54" r:id="rId1"/>
  </p:sldMasterIdLst>
  <p:notesMasterIdLst>
    <p:notesMasterId r:id="rId16"/>
  </p:notesMasterIdLst>
  <p:handoutMasterIdLst>
    <p:handoutMasterId r:id="rId17"/>
  </p:handoutMasterIdLst>
  <p:sldIdLst>
    <p:sldId id="276" r:id="rId2"/>
    <p:sldId id="263" r:id="rId3"/>
    <p:sldId id="271" r:id="rId4"/>
    <p:sldId id="308" r:id="rId5"/>
    <p:sldId id="323" r:id="rId6"/>
    <p:sldId id="297" r:id="rId7"/>
    <p:sldId id="324" r:id="rId8"/>
    <p:sldId id="317" r:id="rId9"/>
    <p:sldId id="316" r:id="rId10"/>
    <p:sldId id="318" r:id="rId11"/>
    <p:sldId id="325" r:id="rId12"/>
    <p:sldId id="306" r:id="rId13"/>
    <p:sldId id="326" r:id="rId14"/>
    <p:sldId id="32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663"/>
    <a:srgbClr val="3B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9" autoAdjust="0"/>
    <p:restoredTop sz="94673"/>
  </p:normalViewPr>
  <p:slideViewPr>
    <p:cSldViewPr snapToGrid="0">
      <p:cViewPr varScale="1">
        <p:scale>
          <a:sx n="81" d="100"/>
          <a:sy n="81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B674C-47DE-4D69-824F-B768083A5652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3DA66-C4C8-47FB-AD19-85F20319C6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58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CF35-1E36-1246-9466-EFBA89E52EE9}" type="datetimeFigureOut">
              <a:rPr lang="ru-UA" smtClean="0"/>
              <a:t>02/20/2026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BCDCD-61D1-064A-A0B0-A1F90464857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99645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BCDCD-61D1-064A-A0B0-A1F904648574}" type="slidenum">
              <a:rPr lang="ru-UA" smtClean="0"/>
              <a:t>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665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BCDCD-61D1-064A-A0B0-A1F904648574}" type="slidenum">
              <a:rPr lang="ru-UA" smtClean="0"/>
              <a:t>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4195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BCDCD-61D1-064A-A0B0-A1F904648574}" type="slidenum">
              <a:rPr lang="ru-UA" smtClean="0"/>
              <a:t>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7630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A1045-4B17-F0A9-1508-94B214E8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6ACED4F-ADBF-8C72-1B98-82BC7F54A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AEF14C0-2B42-3278-7358-B07D36A6C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C5D4A3-520D-A069-52B0-EFD6BE7C69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BCDCD-61D1-064A-A0B0-A1F904648574}" type="slidenum">
              <a:rPr lang="ru-UA" smtClean="0"/>
              <a:t>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0373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BCDCD-61D1-064A-A0B0-A1F904648574}" type="slidenum">
              <a:rPr lang="ru-UA" smtClean="0"/>
              <a:t>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67460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BCDCD-61D1-064A-A0B0-A1F904648574}" type="slidenum">
              <a:rPr lang="ru-UA" smtClean="0"/>
              <a:t>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73918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BCDCD-61D1-064A-A0B0-A1F904648574}" type="slidenum">
              <a:rPr lang="ru-UA" smtClean="0"/>
              <a:t>10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88217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BCDCD-61D1-064A-A0B0-A1F904648574}" type="slidenum">
              <a:rPr lang="ru-UA" smtClean="0"/>
              <a:t>11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78993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BCDCD-61D1-064A-A0B0-A1F904648574}" type="slidenum">
              <a:rPr lang="ru-UA" smtClean="0"/>
              <a:t>14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3384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6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2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62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14325" y="3004909"/>
            <a:ext cx="7839075" cy="183379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1"/>
            </a:lvl1pPr>
          </a:lstStyle>
          <a:p>
            <a:r>
              <a:rPr lang="ru-RU" sz="3200" b="1" dirty="0"/>
              <a:t>НАЗВА ТЕМИ РОБОТИ</a:t>
            </a:r>
            <a:endParaRPr lang="ru-RU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401411" y="2966793"/>
            <a:ext cx="7790160" cy="0"/>
          </a:xfrm>
          <a:prstGeom prst="line">
            <a:avLst/>
          </a:prstGeom>
          <a:ln w="12700">
            <a:solidFill>
              <a:srgbClr val="314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245820" y="5816726"/>
            <a:ext cx="2048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uk-UA" sz="1600" dirty="0"/>
              <a:t>Науковий керівник: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53091" y="6475729"/>
            <a:ext cx="3494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uk-UA" sz="1200" dirty="0"/>
              <a:t>Доступне для завантаження</a:t>
            </a:r>
            <a:r>
              <a:rPr lang="en-US" sz="1200" dirty="0"/>
              <a:t> </a:t>
            </a:r>
            <a:r>
              <a:rPr lang="uk-UA" sz="1200" dirty="0"/>
              <a:t>на</a:t>
            </a:r>
            <a:r>
              <a:rPr lang="uk-UA" sz="1200" baseline="0" dirty="0"/>
              <a:t> сайті кафедри</a:t>
            </a:r>
            <a:r>
              <a:rPr lang="uk-UA" sz="1200" dirty="0"/>
              <a:t>:</a:t>
            </a:r>
          </a:p>
        </p:txBody>
      </p:sp>
      <p:sp>
        <p:nvSpPr>
          <p:cNvPr id="25" name="Объект 24"/>
          <p:cNvSpPr>
            <a:spLocks noGrp="1"/>
          </p:cNvSpPr>
          <p:nvPr>
            <p:ph sz="quarter" idx="10" hasCustomPrompt="1"/>
          </p:nvPr>
        </p:nvSpPr>
        <p:spPr>
          <a:xfrm>
            <a:off x="314324" y="1604946"/>
            <a:ext cx="7419975" cy="13595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uk-UA" dirty="0"/>
              <a:t>ДИПЛОМНА РОБОТА, ДИПЛОМНИЙ ПРОЕКТ або КУРСОВИЙ ПРОЕКТ </a:t>
            </a:r>
            <a:endParaRPr lang="ru-RU" dirty="0"/>
          </a:p>
        </p:txBody>
      </p:sp>
      <p:sp>
        <p:nvSpPr>
          <p:cNvPr id="27" name="Объект 26"/>
          <p:cNvSpPr>
            <a:spLocks noGrp="1"/>
          </p:cNvSpPr>
          <p:nvPr>
            <p:ph sz="quarter" idx="11" hasCustomPrompt="1"/>
          </p:nvPr>
        </p:nvSpPr>
        <p:spPr>
          <a:xfrm>
            <a:off x="314324" y="285186"/>
            <a:ext cx="7025369" cy="7020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ru-RU" dirty="0" err="1"/>
              <a:t>Назва</a:t>
            </a:r>
            <a:r>
              <a:rPr lang="ru-RU" dirty="0"/>
              <a:t> факультету та </a:t>
            </a:r>
            <a:r>
              <a:rPr lang="uk-UA" dirty="0"/>
              <a:t>кафедри</a:t>
            </a:r>
            <a:endParaRPr lang="ru-RU" dirty="0"/>
          </a:p>
        </p:txBody>
      </p:sp>
      <p:sp>
        <p:nvSpPr>
          <p:cNvPr id="29" name="Объект 28"/>
          <p:cNvSpPr>
            <a:spLocks noGrp="1"/>
          </p:cNvSpPr>
          <p:nvPr>
            <p:ph sz="quarter" idx="12" hasCustomPrompt="1"/>
          </p:nvPr>
        </p:nvSpPr>
        <p:spPr>
          <a:xfrm>
            <a:off x="254721" y="5477909"/>
            <a:ext cx="7527471" cy="341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uk-UA" noProof="0" dirty="0"/>
              <a:t>П.І.Б. студента повністю, група</a:t>
            </a:r>
          </a:p>
        </p:txBody>
      </p:sp>
      <p:sp>
        <p:nvSpPr>
          <p:cNvPr id="30" name="Объект 28"/>
          <p:cNvSpPr>
            <a:spLocks noGrp="1"/>
          </p:cNvSpPr>
          <p:nvPr>
            <p:ph sz="quarter" idx="13" hasCustomPrompt="1"/>
          </p:nvPr>
        </p:nvSpPr>
        <p:spPr>
          <a:xfrm>
            <a:off x="2194559" y="5844540"/>
            <a:ext cx="6533061" cy="285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uk-UA" noProof="0" dirty="0"/>
              <a:t>науковий ступінь, звання та П.І.Б.</a:t>
            </a:r>
          </a:p>
        </p:txBody>
      </p:sp>
      <p:sp>
        <p:nvSpPr>
          <p:cNvPr id="32" name="Объект 28"/>
          <p:cNvSpPr>
            <a:spLocks noGrp="1"/>
          </p:cNvSpPr>
          <p:nvPr>
            <p:ph sz="quarter" idx="15" hasCustomPrompt="1"/>
          </p:nvPr>
        </p:nvSpPr>
        <p:spPr>
          <a:xfrm>
            <a:off x="3600448" y="6493971"/>
            <a:ext cx="2247902" cy="1961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uk-UA" noProof="0" dirty="0"/>
              <a:t>адреса сайту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346912" y="5828212"/>
            <a:ext cx="7790160" cy="0"/>
          </a:xfrm>
          <a:prstGeom prst="line">
            <a:avLst/>
          </a:prstGeom>
          <a:ln w="12700">
            <a:solidFill>
              <a:srgbClr val="314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253091" y="6259745"/>
            <a:ext cx="118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uk-UA" sz="1200" dirty="0"/>
              <a:t>Дата захисту:</a:t>
            </a:r>
          </a:p>
        </p:txBody>
      </p:sp>
      <p:sp>
        <p:nvSpPr>
          <p:cNvPr id="19" name="Объект 28"/>
          <p:cNvSpPr>
            <a:spLocks noGrp="1"/>
          </p:cNvSpPr>
          <p:nvPr>
            <p:ph sz="quarter" idx="16" hasCustomPrompt="1"/>
          </p:nvPr>
        </p:nvSpPr>
        <p:spPr>
          <a:xfrm>
            <a:off x="1257294" y="6277987"/>
            <a:ext cx="2247902" cy="1961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uk-UA" noProof="0" dirty="0"/>
              <a:t>дата захисту</a:t>
            </a:r>
          </a:p>
        </p:txBody>
      </p:sp>
    </p:spTree>
    <p:extLst>
      <p:ext uri="{BB962C8B-B14F-4D97-AF65-F5344CB8AC3E}">
        <p14:creationId xmlns:p14="http://schemas.microsoft.com/office/powerpoint/2010/main" val="377829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із назво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9" y="6073030"/>
            <a:ext cx="11268479" cy="60655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1470820" y="6392634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DC56AA3-0D82-44D9-83B2-C252F27638A7}" type="slidenum">
              <a:rPr lang="ru-RU" sz="1600" smtClean="0"/>
              <a:pPr algn="ctr"/>
              <a:t>‹#›</a:t>
            </a:fld>
            <a:endParaRPr lang="ru-RU" sz="1600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009" y="220889"/>
            <a:ext cx="11817327" cy="9636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 baseline="0"/>
            </a:lvl1pPr>
            <a:lvl2pPr marL="457200" indent="0">
              <a:buNone/>
              <a:defRPr sz="2800" b="1"/>
            </a:lvl2pPr>
            <a:lvl3pPr marL="914400" indent="0">
              <a:buNone/>
              <a:defRPr sz="2800" b="1"/>
            </a:lvl3pPr>
            <a:lvl4pPr marL="1371600" indent="0">
              <a:buNone/>
              <a:defRPr sz="2800" b="1"/>
            </a:lvl4pPr>
            <a:lvl5pPr marL="1828800" indent="0">
              <a:buNone/>
              <a:defRPr sz="2800" b="1"/>
            </a:lvl5pPr>
          </a:lstStyle>
          <a:p>
            <a:pPr lvl="0"/>
            <a:r>
              <a:rPr lang="uk-UA" dirty="0"/>
              <a:t>НАЗВА СЛАЙДУ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 hasCustomPrompt="1"/>
          </p:nvPr>
        </p:nvSpPr>
        <p:spPr>
          <a:xfrm>
            <a:off x="652916" y="6325828"/>
            <a:ext cx="9960655" cy="236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baseline="0"/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uk-UA" noProof="0" dirty="0"/>
              <a:t>П.І.Б. студента, група // дата захисту</a:t>
            </a:r>
          </a:p>
        </p:txBody>
      </p:sp>
    </p:spTree>
    <p:extLst>
      <p:ext uri="{BB962C8B-B14F-4D97-AF65-F5344CB8AC3E}">
        <p14:creationId xmlns:p14="http://schemas.microsoft.com/office/powerpoint/2010/main" val="109505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без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9" y="6073030"/>
            <a:ext cx="11268479" cy="60655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470820" y="6392634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DC56AA3-0D82-44D9-83B2-C252F27638A7}" type="slidenum">
              <a:rPr lang="ru-RU" sz="1600" smtClean="0"/>
              <a:pPr algn="ctr"/>
              <a:t>‹#›</a:t>
            </a:fld>
            <a:endParaRPr lang="ru-RU" sz="1600" dirty="0"/>
          </a:p>
        </p:txBody>
      </p:sp>
      <p:sp>
        <p:nvSpPr>
          <p:cNvPr id="9" name="Текст 13"/>
          <p:cNvSpPr>
            <a:spLocks noGrp="1"/>
          </p:cNvSpPr>
          <p:nvPr>
            <p:ph type="body" sz="quarter" idx="11" hasCustomPrompt="1"/>
          </p:nvPr>
        </p:nvSpPr>
        <p:spPr>
          <a:xfrm>
            <a:off x="652916" y="6325828"/>
            <a:ext cx="9960655" cy="236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baseline="0"/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uk-UA" noProof="0" dirty="0"/>
              <a:t>П.І.Б. студента, група // дата захисту</a:t>
            </a:r>
          </a:p>
        </p:txBody>
      </p:sp>
    </p:spTree>
    <p:extLst>
      <p:ext uri="{BB962C8B-B14F-4D97-AF65-F5344CB8AC3E}">
        <p14:creationId xmlns:p14="http://schemas.microsoft.com/office/powerpoint/2010/main" val="3053093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зді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2015" y="2346098"/>
            <a:ext cx="6174921" cy="2165803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r>
              <a:rPr lang="uk-UA" noProof="0" dirty="0"/>
              <a:t>Назва розділу</a:t>
            </a:r>
          </a:p>
        </p:txBody>
      </p:sp>
    </p:spTree>
    <p:extLst>
      <p:ext uri="{BB962C8B-B14F-4D97-AF65-F5344CB8AC3E}">
        <p14:creationId xmlns:p14="http://schemas.microsoft.com/office/powerpoint/2010/main" val="3139923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зділ зі змі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2015" y="434171"/>
            <a:ext cx="5977345" cy="571669"/>
          </a:xfrm>
          <a:prstGeom prst="rect">
            <a:avLst/>
          </a:prstGeom>
        </p:spPr>
        <p:txBody>
          <a:bodyPr anchor="b"/>
          <a:lstStyle>
            <a:lvl1pPr>
              <a:defRPr sz="3200" b="1"/>
            </a:lvl1pPr>
          </a:lstStyle>
          <a:p>
            <a:r>
              <a:rPr lang="uk-UA" noProof="0" dirty="0"/>
              <a:t>Назва розділу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332014" y="1172037"/>
            <a:ext cx="5977345" cy="5424706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aseline="0"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uk-UA" dirty="0"/>
              <a:t>Назва пункту</a:t>
            </a:r>
          </a:p>
          <a:p>
            <a:pPr lvl="0"/>
            <a:r>
              <a:rPr lang="uk-UA" dirty="0"/>
              <a:t>Назва пункту</a:t>
            </a:r>
          </a:p>
          <a:p>
            <a:pPr lvl="0"/>
            <a:r>
              <a:rPr lang="uk-UA" dirty="0"/>
              <a:t>Назва пункту</a:t>
            </a:r>
          </a:p>
          <a:p>
            <a:pPr lvl="0"/>
            <a:r>
              <a:rPr lang="uk-UA" dirty="0"/>
              <a:t>Назва пункту</a:t>
            </a:r>
            <a:endParaRPr lang="ru-RU" dirty="0"/>
          </a:p>
          <a:p>
            <a:pPr lvl="0"/>
            <a:endParaRPr lang="ru-RU" dirty="0"/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 flipV="1">
            <a:off x="418035" y="1005840"/>
            <a:ext cx="6024327" cy="15776"/>
          </a:xfrm>
          <a:prstGeom prst="line">
            <a:avLst/>
          </a:prstGeom>
          <a:ln w="12700">
            <a:solidFill>
              <a:srgbClr val="314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88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26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0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5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9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7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3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52" r:id="rId15"/>
    <p:sldLayoutId id="21474836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onXCM/DepthAnalizingAlgorythm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jpeg"/><Relationship Id="rId4" Type="http://schemas.openxmlformats.org/officeDocument/2006/relationships/hyperlink" Target="https://antonxcm.neocities.org/Pages/MAN/FullText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/>
            </a:gs>
            <a:gs pos="78000">
              <a:srgbClr val="FFFFFF"/>
            </a:gs>
            <a:gs pos="100000">
              <a:schemeClr val="accent4"/>
            </a:gs>
            <a:gs pos="29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1567213" y="1650798"/>
            <a:ext cx="6533061" cy="1904817"/>
          </a:xfrm>
        </p:spPr>
        <p:txBody>
          <a:bodyPr/>
          <a:lstStyle/>
          <a:p>
            <a:r>
              <a:rPr lang="ru-RU" sz="1800" i="1" dirty="0">
                <a:solidFill>
                  <a:schemeClr val="accent4"/>
                </a:solidFill>
                <a:latin typeface="Alegreya ExtraBold" pitchFamily="2" charset="0"/>
              </a:rPr>
              <a:t>Роботу </a:t>
            </a:r>
            <a:r>
              <a:rPr lang="ru-RU" sz="1800" i="1" dirty="0" err="1">
                <a:solidFill>
                  <a:schemeClr val="accent4"/>
                </a:solidFill>
                <a:latin typeface="Alegreya ExtraBold" pitchFamily="2" charset="0"/>
              </a:rPr>
              <a:t>виконав</a:t>
            </a:r>
            <a:endParaRPr lang="en-US" sz="1800" i="1" dirty="0">
              <a:solidFill>
                <a:schemeClr val="accent4"/>
              </a:solidFill>
              <a:latin typeface="Alegreya ExtraBold" pitchFamily="2" charset="0"/>
            </a:endParaRPr>
          </a:p>
          <a:p>
            <a:r>
              <a:rPr lang="ru-RU" sz="1800" i="1" dirty="0">
                <a:solidFill>
                  <a:schemeClr val="accent1"/>
                </a:solidFill>
              </a:rPr>
              <a:t>Приходченко Антон </a:t>
            </a:r>
            <a:r>
              <a:rPr lang="ru-RU" sz="1800" i="1" dirty="0" err="1">
                <a:solidFill>
                  <a:schemeClr val="accent1"/>
                </a:solidFill>
              </a:rPr>
              <a:t>Сергійович</a:t>
            </a:r>
            <a:r>
              <a:rPr lang="en-US" sz="1800" i="1" dirty="0">
                <a:solidFill>
                  <a:schemeClr val="accent1"/>
                </a:solidFill>
              </a:rPr>
              <a:t/>
            </a:r>
            <a:br>
              <a:rPr lang="en-US" sz="1800" i="1" dirty="0">
                <a:solidFill>
                  <a:schemeClr val="accent1"/>
                </a:solidFill>
              </a:rPr>
            </a:br>
            <a:r>
              <a:rPr lang="ru-RU" sz="1800" i="1" dirty="0">
                <a:solidFill>
                  <a:schemeClr val="accent1"/>
                </a:solidFill>
              </a:rPr>
              <a:t>11-А </a:t>
            </a:r>
            <a:r>
              <a:rPr lang="ru-RU" sz="1800" i="1" dirty="0" err="1">
                <a:solidFill>
                  <a:schemeClr val="accent1"/>
                </a:solidFill>
              </a:rPr>
              <a:t>клас</a:t>
            </a:r>
            <a:r>
              <a:rPr lang="ru-RU" sz="1800" i="1" dirty="0">
                <a:solidFill>
                  <a:schemeClr val="accent1"/>
                </a:solidFill>
              </a:rPr>
              <a:t>, </a:t>
            </a:r>
            <a:r>
              <a:rPr lang="ru-RU" sz="1800" i="1" dirty="0" err="1">
                <a:solidFill>
                  <a:schemeClr val="accent1"/>
                </a:solidFill>
              </a:rPr>
              <a:t>Ліцей</a:t>
            </a:r>
            <a:r>
              <a:rPr lang="ru-RU" sz="1800" i="1" dirty="0">
                <a:solidFill>
                  <a:schemeClr val="accent1"/>
                </a:solidFill>
              </a:rPr>
              <a:t> №67 </a:t>
            </a:r>
            <a:r>
              <a:rPr lang="ru-RU" sz="1800" i="1" dirty="0" err="1">
                <a:solidFill>
                  <a:schemeClr val="accent1"/>
                </a:solidFill>
              </a:rPr>
              <a:t>Джерело</a:t>
            </a:r>
            <a:endParaRPr lang="uk-UA" sz="1800" i="1" dirty="0">
              <a:solidFill>
                <a:schemeClr val="accent1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567213" y="434132"/>
            <a:ext cx="8696324" cy="1833790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effectLst>
                  <a:reflection blurRad="6350" stA="39000" endPos="45500" dir="5400000" sy="-100000" algn="bl" rotWithShape="0"/>
                </a:effectLst>
              </a:rPr>
              <a:t>МОДЕЛІ ТА ПРОГРАМНІ ЗАСОБИ ОЦІНЮВАННЯ</a:t>
            </a:r>
            <a:br>
              <a:rPr lang="ru-RU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effectLst>
                  <a:reflection blurRad="6350" stA="39000" endPos="45500" dir="5400000" sy="-100000" algn="bl" rotWithShape="0"/>
                </a:effectLst>
              </a:rPr>
            </a:br>
            <a:r>
              <a:rPr lang="ru-RU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effectLst>
                  <a:reflection blurRad="6350" stA="39000" endPos="45500" dir="5400000" sy="-100000" algn="bl" rotWithShape="0"/>
                </a:effectLst>
              </a:rPr>
              <a:t>ПРОСТОРОВОЇ ГЛИБИНИ СЦЕНИ НА ОСНОВІ</a:t>
            </a:r>
            <a:br>
              <a:rPr lang="ru-RU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effectLst>
                  <a:reflection blurRad="6350" stA="39000" endPos="45500" dir="5400000" sy="-100000" algn="bl" rotWithShape="0"/>
                </a:effectLst>
              </a:rPr>
            </a:br>
            <a:r>
              <a:rPr lang="ru-RU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effectLst>
                  <a:reflection blurRad="6350" stA="39000" endPos="45500" dir="5400000" sy="-100000" algn="bl" rotWithShape="0"/>
                </a:effectLst>
              </a:rPr>
              <a:t>ШТУЧНИХ НЕЙРОННИХ МЕРЕЖ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164245" y="1650798"/>
            <a:ext cx="40992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i="1" dirty="0" err="1">
                <a:solidFill>
                  <a:schemeClr val="accent4"/>
                </a:solidFill>
                <a:latin typeface="Alegreya ExtraBold" pitchFamily="2" charset="0"/>
              </a:rPr>
              <a:t>Під</a:t>
            </a:r>
            <a:r>
              <a:rPr lang="ru-RU" i="1" dirty="0">
                <a:solidFill>
                  <a:schemeClr val="accent4"/>
                </a:solidFill>
                <a:latin typeface="Alegreya ExtraBold" pitchFamily="2" charset="0"/>
              </a:rPr>
              <a:t> </a:t>
            </a:r>
            <a:r>
              <a:rPr lang="ru-RU" i="1" dirty="0" err="1">
                <a:solidFill>
                  <a:schemeClr val="accent4"/>
                </a:solidFill>
                <a:latin typeface="Alegreya ExtraBold" pitchFamily="2" charset="0"/>
              </a:rPr>
              <a:t>керівництвом</a:t>
            </a:r>
            <a:endParaRPr lang="en-US" i="1" dirty="0">
              <a:solidFill>
                <a:schemeClr val="accent4"/>
              </a:solidFill>
              <a:latin typeface="Alegreya ExtraBold" pitchFamily="2" charset="0"/>
            </a:endParaRPr>
          </a:p>
          <a:p>
            <a:pPr algn="r">
              <a:lnSpc>
                <a:spcPct val="150000"/>
              </a:lnSpc>
            </a:pPr>
            <a:r>
              <a:rPr lang="ru-RU" i="1" dirty="0">
                <a:solidFill>
                  <a:schemeClr val="accent1"/>
                </a:solidFill>
              </a:rPr>
              <a:t>Приходченка </a:t>
            </a:r>
            <a:r>
              <a:rPr lang="ru-RU" i="1" dirty="0" err="1">
                <a:solidFill>
                  <a:schemeClr val="accent1"/>
                </a:solidFill>
              </a:rPr>
              <a:t>Сергія</a:t>
            </a:r>
            <a:r>
              <a:rPr lang="ru-RU" i="1" dirty="0">
                <a:solidFill>
                  <a:schemeClr val="accent1"/>
                </a:solidFill>
              </a:rPr>
              <a:t> </a:t>
            </a:r>
            <a:r>
              <a:rPr lang="ru-RU" i="1" dirty="0" err="1">
                <a:solidFill>
                  <a:schemeClr val="accent1"/>
                </a:solidFill>
              </a:rPr>
              <a:t>Дмитровича</a:t>
            </a:r>
            <a:endParaRPr lang="ru-RU" i="1" dirty="0">
              <a:solidFill>
                <a:schemeClr val="accent1"/>
              </a:solidFill>
            </a:endParaRPr>
          </a:p>
          <a:p>
            <a:pPr algn="r"/>
            <a:r>
              <a:rPr lang="ru-RU" i="1" dirty="0">
                <a:solidFill>
                  <a:schemeClr val="accent1"/>
                </a:solidFill>
              </a:rPr>
              <a:t>Кандидата </a:t>
            </a:r>
            <a:r>
              <a:rPr lang="ru-RU" i="1" dirty="0" err="1">
                <a:solidFill>
                  <a:schemeClr val="accent1"/>
                </a:solidFill>
              </a:rPr>
              <a:t>технічних</a:t>
            </a:r>
            <a:r>
              <a:rPr lang="ru-RU" i="1" dirty="0">
                <a:solidFill>
                  <a:schemeClr val="accent1"/>
                </a:solidFill>
              </a:rPr>
              <a:t> наук,</a:t>
            </a:r>
          </a:p>
          <a:p>
            <a:pPr algn="r"/>
            <a:r>
              <a:rPr lang="ru-RU" i="1" dirty="0">
                <a:solidFill>
                  <a:schemeClr val="accent1"/>
                </a:solidFill>
              </a:rPr>
              <a:t>Доцента НТУ «</a:t>
            </a:r>
            <a:r>
              <a:rPr lang="ru-RU" i="1" dirty="0" err="1">
                <a:solidFill>
                  <a:schemeClr val="accent1"/>
                </a:solidFill>
              </a:rPr>
              <a:t>Дніпровська</a:t>
            </a:r>
            <a:r>
              <a:rPr lang="ru-RU" i="1" dirty="0">
                <a:solidFill>
                  <a:schemeClr val="accent1"/>
                </a:solidFill>
              </a:rPr>
              <a:t> </a:t>
            </a:r>
            <a:r>
              <a:rPr lang="ru-RU" i="1" dirty="0" err="1">
                <a:solidFill>
                  <a:schemeClr val="accent1"/>
                </a:solidFill>
              </a:rPr>
              <a:t>політехніка</a:t>
            </a:r>
            <a:r>
              <a:rPr lang="ru-RU" i="1" dirty="0">
                <a:solidFill>
                  <a:schemeClr val="accent1"/>
                </a:solidFill>
              </a:rPr>
              <a:t>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2991"/>
            <a:ext cx="3217762" cy="33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8">
            <a:extLst>
              <a:ext uri="{FF2B5EF4-FFF2-40B4-BE49-F238E27FC236}">
                <a16:creationId xmlns:a16="http://schemas.microsoft.com/office/drawing/2014/main" id="{38F5F09B-EDA0-FBB1-7CD2-5D5F50BAA7C4}"/>
              </a:ext>
            </a:extLst>
          </p:cNvPr>
          <p:cNvSpPr txBox="1">
            <a:spLocks/>
          </p:cNvSpPr>
          <p:nvPr/>
        </p:nvSpPr>
        <p:spPr>
          <a:xfrm>
            <a:off x="176009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b="1" dirty="0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E6E22178-AD7A-3A1E-9394-9092E5D8CD0D}"/>
              </a:ext>
            </a:extLst>
          </p:cNvPr>
          <p:cNvSpPr txBox="1">
            <a:spLocks/>
          </p:cNvSpPr>
          <p:nvPr/>
        </p:nvSpPr>
        <p:spPr>
          <a:xfrm>
            <a:off x="198664" y="0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b="1" dirty="0">
                <a:latin typeface="+mj-lt"/>
              </a:rPr>
              <a:t>Опис інтерфейсу користувача</a:t>
            </a:r>
            <a:endParaRPr lang="ru-RU" b="1" dirty="0">
              <a:latin typeface="+mj-lt"/>
            </a:endParaRPr>
          </a:p>
          <a:p>
            <a:pPr marL="0" indent="0" algn="ctr">
              <a:buNone/>
            </a:pPr>
            <a:endParaRPr lang="ru-RU" b="1" dirty="0">
              <a:latin typeface="+mj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6252" y="64524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 : //github.com/</a:t>
            </a:r>
            <a:r>
              <a:rPr lang="ru-RU" dirty="0" err="1"/>
              <a:t>AntonXCM</a:t>
            </a:r>
            <a:r>
              <a:rPr lang="ru-RU" dirty="0"/>
              <a:t>/DepthAna1izingA1gorythms</a:t>
            </a:r>
          </a:p>
        </p:txBody>
      </p:sp>
      <p:pic>
        <p:nvPicPr>
          <p:cNvPr id="3" name="Demo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126" y="518817"/>
            <a:ext cx="10198895" cy="57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31000">
              <a:schemeClr val="accent2">
                <a:lumMod val="40000"/>
                <a:lumOff val="60000"/>
              </a:schemeClr>
            </a:gs>
            <a:gs pos="78000">
              <a:srgbClr val="FFFFFF"/>
            </a:gs>
            <a:gs pos="100000">
              <a:schemeClr val="accent6">
                <a:lumMod val="60000"/>
                <a:lumOff val="40000"/>
              </a:schemeClr>
            </a:gs>
            <a:gs pos="44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8">
            <a:extLst>
              <a:ext uri="{FF2B5EF4-FFF2-40B4-BE49-F238E27FC236}">
                <a16:creationId xmlns:a16="http://schemas.microsoft.com/office/drawing/2014/main" id="{38F5F09B-EDA0-FBB1-7CD2-5D5F50BAA7C4}"/>
              </a:ext>
            </a:extLst>
          </p:cNvPr>
          <p:cNvSpPr txBox="1">
            <a:spLocks/>
          </p:cNvSpPr>
          <p:nvPr/>
        </p:nvSpPr>
        <p:spPr>
          <a:xfrm>
            <a:off x="176009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b="1" dirty="0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E6E22178-AD7A-3A1E-9394-9092E5D8CD0D}"/>
              </a:ext>
            </a:extLst>
          </p:cNvPr>
          <p:cNvSpPr txBox="1">
            <a:spLocks/>
          </p:cNvSpPr>
          <p:nvPr/>
        </p:nvSpPr>
        <p:spPr>
          <a:xfrm>
            <a:off x="176009" y="362450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b="1" dirty="0">
                <a:latin typeface="+mj-lt"/>
              </a:rPr>
              <a:t>Опис інтерфейсу користувача</a:t>
            </a:r>
            <a:endParaRPr lang="ru-RU" b="1" dirty="0">
              <a:latin typeface="+mj-lt"/>
            </a:endParaRPr>
          </a:p>
          <a:p>
            <a:pPr marL="0" indent="0" algn="ctr">
              <a:buNone/>
            </a:pPr>
            <a:endParaRPr lang="ru-RU" b="1" dirty="0"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0127" y="816746"/>
            <a:ext cx="1086909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uk-UA" dirty="0"/>
              <a:t>За необхідності передбачена можливість відстеження кроків алгоритму з їхньою візуалізацією, що </a:t>
            </a:r>
            <a:r>
              <a:rPr lang="uk-UA" dirty="0" smtClean="0"/>
              <a:t>допомагаючи </a:t>
            </a:r>
            <a:r>
              <a:rPr lang="uk-UA" dirty="0"/>
              <a:t>при аналізі роботи, аналізі зображення та відповідних необхідних коригуваннях в </a:t>
            </a:r>
            <a:r>
              <a:rPr lang="uk-UA" dirty="0" err="1"/>
              <a:t>процессі</a:t>
            </a:r>
            <a:r>
              <a:rPr lang="uk-UA" dirty="0"/>
              <a:t> налаштування</a:t>
            </a:r>
            <a:endParaRPr lang="ru-R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27" y="2317729"/>
            <a:ext cx="10869090" cy="2852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92694" y="5332836"/>
            <a:ext cx="578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а – оригінал, б – </a:t>
            </a:r>
            <a:r>
              <a:rPr lang="uk-UA" dirty="0" err="1"/>
              <a:t>детекція</a:t>
            </a:r>
            <a:r>
              <a:rPr lang="uk-UA" dirty="0"/>
              <a:t> об’єктів, в – відносна відстань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8">
            <a:extLst>
              <a:ext uri="{FF2B5EF4-FFF2-40B4-BE49-F238E27FC236}">
                <a16:creationId xmlns:a16="http://schemas.microsoft.com/office/drawing/2014/main" id="{38F5F09B-EDA0-FBB1-7CD2-5D5F50BAA7C4}"/>
              </a:ext>
            </a:extLst>
          </p:cNvPr>
          <p:cNvSpPr txBox="1">
            <a:spLocks/>
          </p:cNvSpPr>
          <p:nvPr/>
        </p:nvSpPr>
        <p:spPr>
          <a:xfrm>
            <a:off x="176009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b="1" dirty="0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0409AD72-DFC8-B9A4-B592-BFFD36950365}"/>
              </a:ext>
            </a:extLst>
          </p:cNvPr>
          <p:cNvSpPr txBox="1">
            <a:spLocks/>
          </p:cNvSpPr>
          <p:nvPr/>
        </p:nvSpPr>
        <p:spPr>
          <a:xfrm>
            <a:off x="232668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b="1" dirty="0">
                <a:latin typeface="+mj-lt"/>
              </a:rPr>
              <a:t>Порівняння методів</a:t>
            </a:r>
            <a:endParaRPr lang="ru-RU" b="1" dirty="0">
              <a:latin typeface="+mj-lt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729500"/>
              </p:ext>
            </p:extLst>
          </p:nvPr>
        </p:nvGraphicFramePr>
        <p:xfrm>
          <a:off x="650067" y="899666"/>
          <a:ext cx="10982527" cy="412182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592782">
                  <a:extLst>
                    <a:ext uri="{9D8B030D-6E8A-4147-A177-3AD203B41FA5}">
                      <a16:colId xmlns:a16="http://schemas.microsoft.com/office/drawing/2014/main" val="4246206519"/>
                    </a:ext>
                  </a:extLst>
                </a:gridCol>
                <a:gridCol w="1657081">
                  <a:extLst>
                    <a:ext uri="{9D8B030D-6E8A-4147-A177-3AD203B41FA5}">
                      <a16:colId xmlns:a16="http://schemas.microsoft.com/office/drawing/2014/main" val="1617535663"/>
                    </a:ext>
                  </a:extLst>
                </a:gridCol>
                <a:gridCol w="3472085">
                  <a:extLst>
                    <a:ext uri="{9D8B030D-6E8A-4147-A177-3AD203B41FA5}">
                      <a16:colId xmlns:a16="http://schemas.microsoft.com/office/drawing/2014/main" val="2730852479"/>
                    </a:ext>
                  </a:extLst>
                </a:gridCol>
                <a:gridCol w="2228994">
                  <a:extLst>
                    <a:ext uri="{9D8B030D-6E8A-4147-A177-3AD203B41FA5}">
                      <a16:colId xmlns:a16="http://schemas.microsoft.com/office/drawing/2014/main" val="3301463513"/>
                    </a:ext>
                  </a:extLst>
                </a:gridCol>
                <a:gridCol w="2031585">
                  <a:extLst>
                    <a:ext uri="{9D8B030D-6E8A-4147-A177-3AD203B41FA5}">
                      <a16:colId xmlns:a16="http://schemas.microsoft.com/office/drawing/2014/main" val="489645076"/>
                    </a:ext>
                  </a:extLst>
                </a:gridCol>
              </a:tblGrid>
              <a:tr h="79745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Метод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Додаткова апаратура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Точність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Калібрування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Глибина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extLst>
                  <a:ext uri="{0D108BD9-81ED-4DB2-BD59-A6C34878D82A}">
                    <a16:rowId xmlns:a16="http://schemas.microsoft.com/office/drawing/2014/main" val="3652614639"/>
                  </a:ext>
                </a:extLst>
              </a:tr>
              <a:tr h="5288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Стереозір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Бажана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Висока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Потрібне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Абсолютна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extLst>
                  <a:ext uri="{0D108BD9-81ED-4DB2-BD59-A6C34878D82A}">
                    <a16:rowId xmlns:a16="http://schemas.microsoft.com/office/drawing/2014/main" val="1365656627"/>
                  </a:ext>
                </a:extLst>
              </a:tr>
              <a:tr h="5288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LiDAR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Потрібна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Дуже висока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Нема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Абсолютна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extLst>
                  <a:ext uri="{0D108BD9-81ED-4DB2-BD59-A6C34878D82A}">
                    <a16:rowId xmlns:a16="http://schemas.microsoft.com/office/drawing/2014/main" val="772610599"/>
                  </a:ext>
                </a:extLst>
              </a:tr>
              <a:tr h="5365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Карта глибини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Нема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Середня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Нема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Відносна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extLst>
                  <a:ext uri="{0D108BD9-81ED-4DB2-BD59-A6C34878D82A}">
                    <a16:rowId xmlns:a16="http://schemas.microsoft.com/office/drawing/2014/main" val="2285628887"/>
                  </a:ext>
                </a:extLst>
              </a:tr>
              <a:tr h="5980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Детекція Об’єктів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Нема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Висока, але не покриває все зображення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Потрібне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Абсолютна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extLst>
                  <a:ext uri="{0D108BD9-81ED-4DB2-BD59-A6C34878D82A}">
                    <a16:rowId xmlns:a16="http://schemas.microsoft.com/office/drawing/2014/main" val="3453797417"/>
                  </a:ext>
                </a:extLst>
              </a:tr>
              <a:tr h="11321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Запропонований в роботі метод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Нема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Висока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Потрібне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 err="1">
                          <a:effectLst/>
                        </a:rPr>
                        <a:t>Квазі</a:t>
                      </a:r>
                      <a:r>
                        <a:rPr lang="uk-UA" sz="2000" dirty="0">
                          <a:effectLst/>
                        </a:rPr>
                        <a:t>-абсолютна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323186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650066" y="5021488"/>
            <a:ext cx="10982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/>
              <a:t>Проведене порівняння з традиційними методами показало, що запропонований підхід є гнучким, не потребує спеціалізованої апаратури та забезпечує достатню точність для багатьох прикладних задач.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73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0000">
              <a:srgbClr val="FFFFFF"/>
            </a:gs>
            <a:gs pos="100000">
              <a:schemeClr val="accent6">
                <a:lumMod val="60000"/>
                <a:lumOff val="40000"/>
                <a:alpha val="17000"/>
              </a:schemeClr>
            </a:gs>
            <a:gs pos="0">
              <a:schemeClr val="bg2">
                <a:lumMod val="90000"/>
              </a:schemeClr>
            </a:gs>
            <a:gs pos="4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8">
            <a:extLst>
              <a:ext uri="{FF2B5EF4-FFF2-40B4-BE49-F238E27FC236}">
                <a16:creationId xmlns:a16="http://schemas.microsoft.com/office/drawing/2014/main" id="{38F5F09B-EDA0-FBB1-7CD2-5D5F50BAA7C4}"/>
              </a:ext>
            </a:extLst>
          </p:cNvPr>
          <p:cNvSpPr txBox="1">
            <a:spLocks/>
          </p:cNvSpPr>
          <p:nvPr/>
        </p:nvSpPr>
        <p:spPr>
          <a:xfrm>
            <a:off x="176009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70E4F-1180-7B2D-849E-5BDF9842B152}"/>
              </a:ext>
            </a:extLst>
          </p:cNvPr>
          <p:cNvSpPr txBox="1"/>
          <p:nvPr/>
        </p:nvSpPr>
        <p:spPr>
          <a:xfrm>
            <a:off x="652916" y="1007505"/>
            <a:ext cx="10976832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/>
              <a:t>	У роботі запропоновано гібридний метод визначення відстані, який базується на використанні відносної карти глибини та геометричних співвідношень для об’єктів із відомими або приблизними розмірами. </a:t>
            </a:r>
            <a:endParaRPr lang="uk-UA" dirty="0" smtClean="0"/>
          </a:p>
          <a:p>
            <a:pPr>
              <a:lnSpc>
                <a:spcPct val="150000"/>
              </a:lnSpc>
            </a:pPr>
            <a:r>
              <a:rPr lang="uk-UA" dirty="0"/>
              <a:t>	</a:t>
            </a:r>
            <a:r>
              <a:rPr lang="uk-UA" dirty="0" smtClean="0"/>
              <a:t>Реалізований </a:t>
            </a:r>
            <a:r>
              <a:rPr lang="uk-UA" dirty="0"/>
              <a:t>програмний прототип підтвердив можливість практичного застосування такого підходу без використання додаткових сенсорів, що зменшує вартість і складність системи. Розроблений веб-орієнтований інтерфейс дозволяє користувачу завантажувати зображення, отримувати карту глибини та аналізувати відстань до окремих об’єктів. </a:t>
            </a:r>
            <a:endParaRPr lang="uk-UA" dirty="0" smtClean="0"/>
          </a:p>
          <a:p>
            <a:pPr>
              <a:lnSpc>
                <a:spcPct val="150000"/>
              </a:lnSpc>
            </a:pPr>
            <a:r>
              <a:rPr lang="uk-UA" dirty="0"/>
              <a:t>	</a:t>
            </a:r>
            <a:r>
              <a:rPr lang="uk-UA" dirty="0" smtClean="0"/>
              <a:t>Проведене </a:t>
            </a:r>
            <a:r>
              <a:rPr lang="uk-UA" dirty="0"/>
              <a:t>порівняння з традиційними методами показало, що запропонований підхід є гнучким, не потребує спеціалізованої апаратури та забезпечує достатню точність для багатьох прикладних задач.</a:t>
            </a:r>
            <a:endParaRPr lang="ru-RU" dirty="0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0409AD72-DFC8-B9A4-B592-BFFD36950365}"/>
              </a:ext>
            </a:extLst>
          </p:cNvPr>
          <p:cNvSpPr txBox="1">
            <a:spLocks/>
          </p:cNvSpPr>
          <p:nvPr/>
        </p:nvSpPr>
        <p:spPr>
          <a:xfrm>
            <a:off x="232668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b="1" dirty="0">
                <a:latin typeface="+mj-lt"/>
              </a:rPr>
              <a:t>Висновки</a:t>
            </a:r>
            <a:endParaRPr lang="ru-RU" b="1" dirty="0">
              <a:latin typeface="+mj-lt"/>
            </a:endParaRPr>
          </a:p>
        </p:txBody>
      </p:sp>
      <p:sp>
        <p:nvSpPr>
          <p:cNvPr id="8" name="Объект 6"/>
          <p:cNvSpPr txBox="1">
            <a:spLocks/>
          </p:cNvSpPr>
          <p:nvPr/>
        </p:nvSpPr>
        <p:spPr>
          <a:xfrm>
            <a:off x="652916" y="5348748"/>
            <a:ext cx="6533061" cy="1904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i="1" dirty="0" smtClean="0">
                <a:solidFill>
                  <a:schemeClr val="accent4"/>
                </a:solidFill>
                <a:latin typeface="Alegreya ExtraBold" pitchFamily="2" charset="0"/>
              </a:rPr>
              <a:t>Роботу </a:t>
            </a:r>
            <a:r>
              <a:rPr lang="ru-RU" sz="2400" i="1" dirty="0" err="1" smtClean="0">
                <a:solidFill>
                  <a:schemeClr val="accent4"/>
                </a:solidFill>
                <a:latin typeface="Alegreya ExtraBold" pitchFamily="2" charset="0"/>
              </a:rPr>
              <a:t>виконав</a:t>
            </a:r>
            <a:endParaRPr lang="en-US" sz="2400" i="1" dirty="0" smtClean="0">
              <a:solidFill>
                <a:schemeClr val="accent4"/>
              </a:solidFill>
              <a:latin typeface="Alegreya ExtraBold" pitchFamily="2" charset="0"/>
            </a:endParaRPr>
          </a:p>
          <a:p>
            <a:pPr marL="0" indent="0">
              <a:buNone/>
            </a:pPr>
            <a:r>
              <a:rPr lang="ru-RU" sz="2400" i="1" dirty="0" smtClean="0">
                <a:solidFill>
                  <a:schemeClr val="accent1"/>
                </a:solidFill>
              </a:rPr>
              <a:t>Приходченко Антон </a:t>
            </a:r>
            <a:r>
              <a:rPr lang="ru-RU" sz="2400" i="1" dirty="0" err="1" smtClean="0">
                <a:solidFill>
                  <a:schemeClr val="accent1"/>
                </a:solidFill>
              </a:rPr>
              <a:t>Сергійович</a:t>
            </a:r>
            <a:r>
              <a:rPr lang="en-US" sz="2400" i="1" dirty="0" smtClean="0">
                <a:solidFill>
                  <a:schemeClr val="accent1"/>
                </a:solidFill>
              </a:rPr>
              <a:t/>
            </a:r>
            <a:br>
              <a:rPr lang="en-US" sz="2400" i="1" dirty="0" smtClean="0">
                <a:solidFill>
                  <a:schemeClr val="accent1"/>
                </a:solidFill>
              </a:rPr>
            </a:br>
            <a:r>
              <a:rPr lang="ru-RU" sz="2400" i="1" dirty="0" smtClean="0">
                <a:solidFill>
                  <a:schemeClr val="accent1"/>
                </a:solidFill>
              </a:rPr>
              <a:t>11-А </a:t>
            </a:r>
            <a:r>
              <a:rPr lang="ru-RU" sz="2400" i="1" dirty="0" err="1" smtClean="0">
                <a:solidFill>
                  <a:schemeClr val="accent1"/>
                </a:solidFill>
              </a:rPr>
              <a:t>клас</a:t>
            </a:r>
            <a:r>
              <a:rPr lang="ru-RU" sz="2400" i="1" dirty="0" smtClean="0">
                <a:solidFill>
                  <a:schemeClr val="accent1"/>
                </a:solidFill>
              </a:rPr>
              <a:t>, </a:t>
            </a:r>
            <a:r>
              <a:rPr lang="ru-RU" sz="2400" i="1" dirty="0" err="1" smtClean="0">
                <a:solidFill>
                  <a:schemeClr val="accent1"/>
                </a:solidFill>
              </a:rPr>
              <a:t>Ліцей</a:t>
            </a:r>
            <a:r>
              <a:rPr lang="ru-RU" sz="2400" i="1" dirty="0" smtClean="0">
                <a:solidFill>
                  <a:schemeClr val="accent1"/>
                </a:solidFill>
              </a:rPr>
              <a:t> №67 </a:t>
            </a:r>
            <a:r>
              <a:rPr lang="ru-RU" sz="2400" i="1" dirty="0" err="1" smtClean="0">
                <a:solidFill>
                  <a:schemeClr val="accent1"/>
                </a:solidFill>
              </a:rPr>
              <a:t>Джерело</a:t>
            </a:r>
            <a:endParaRPr lang="uk-UA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5000">
              <a:srgbClr val="FFFFFF"/>
            </a:gs>
            <a:gs pos="100000">
              <a:schemeClr val="accent4">
                <a:lumMod val="20000"/>
                <a:lumOff val="80000"/>
              </a:schemeClr>
            </a:gs>
            <a:gs pos="0">
              <a:schemeClr val="accent4">
                <a:lumMod val="40000"/>
                <a:lumOff val="60000"/>
              </a:schemeClr>
            </a:gs>
            <a:gs pos="11000">
              <a:schemeClr val="bg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8">
            <a:extLst>
              <a:ext uri="{FF2B5EF4-FFF2-40B4-BE49-F238E27FC236}">
                <a16:creationId xmlns:a16="http://schemas.microsoft.com/office/drawing/2014/main" id="{0409AD72-DFC8-B9A4-B592-BFFD36950365}"/>
              </a:ext>
            </a:extLst>
          </p:cNvPr>
          <p:cNvSpPr txBox="1">
            <a:spLocks/>
          </p:cNvSpPr>
          <p:nvPr/>
        </p:nvSpPr>
        <p:spPr>
          <a:xfrm>
            <a:off x="232668" y="220889"/>
            <a:ext cx="11817327" cy="47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b="1" dirty="0" smtClean="0">
                <a:latin typeface="+mj-lt"/>
              </a:rPr>
              <a:t>Швидкі відповіді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70E4F-1180-7B2D-849E-5BDF9842B152}"/>
              </a:ext>
            </a:extLst>
          </p:cNvPr>
          <p:cNvSpPr txBox="1"/>
          <p:nvPr/>
        </p:nvSpPr>
        <p:spPr>
          <a:xfrm>
            <a:off x="652915" y="696190"/>
            <a:ext cx="11397080" cy="588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uk-UA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Хто зробив роботу? </a:t>
            </a:r>
            <a:r>
              <a:rPr lang="uk-UA" dirty="0"/>
              <a:t>– </a:t>
            </a:r>
            <a:r>
              <a:rPr lang="uk-UA" dirty="0" err="1"/>
              <a:t>Приходченко</a:t>
            </a:r>
            <a:r>
              <a:rPr lang="uk-UA" dirty="0"/>
              <a:t> Антон </a:t>
            </a:r>
            <a:r>
              <a:rPr lang="uk-UA" dirty="0" smtClean="0"/>
              <a:t>Сергійович</a:t>
            </a:r>
            <a:endParaRPr lang="en-US" dirty="0" smtClean="0"/>
          </a:p>
          <a:p>
            <a:pPr>
              <a:lnSpc>
                <a:spcPct val="140000"/>
              </a:lnSpc>
            </a:pPr>
            <a:r>
              <a:rPr lang="uk-UA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Чому така тема </a:t>
            </a:r>
            <a:r>
              <a:rPr lang="uk-UA" dirty="0"/>
              <a:t>– Я побачив що аналоги дуже </a:t>
            </a:r>
            <a:r>
              <a:rPr lang="uk-UA" dirty="0" smtClean="0"/>
              <a:t>погані і легко щось зробити</a:t>
            </a:r>
            <a:endParaRPr lang="uk-UA" dirty="0"/>
          </a:p>
          <a:p>
            <a:pPr>
              <a:lnSpc>
                <a:spcPct val="140000"/>
              </a:lnSpc>
            </a:pPr>
            <a:r>
              <a:rPr lang="uk-UA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Скільки часу я працював </a:t>
            </a:r>
            <a:r>
              <a:rPr lang="uk-UA" dirty="0"/>
              <a:t>– 2 </a:t>
            </a:r>
            <a:r>
              <a:rPr lang="uk-UA" dirty="0" smtClean="0"/>
              <a:t>місяці, включаючи написання роботи</a:t>
            </a:r>
            <a:endParaRPr lang="uk-UA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40000"/>
              </a:lnSpc>
            </a:pPr>
            <a:r>
              <a:rPr lang="uk-UA" b="1" dirty="0">
                <a:solidFill>
                  <a:schemeClr val="accent1">
                    <a:lumMod val="75000"/>
                  </a:schemeClr>
                </a:solidFill>
              </a:rPr>
              <a:t>В чому наукова новизна? </a:t>
            </a:r>
            <a:r>
              <a:rPr lang="uk-UA" dirty="0"/>
              <a:t>– Гібридний підхід, що робить результати </a:t>
            </a:r>
            <a:r>
              <a:rPr lang="uk-UA" dirty="0" smtClean="0"/>
              <a:t>точнішими</a:t>
            </a:r>
            <a:endParaRPr lang="uk-UA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40000"/>
              </a:lnSpc>
            </a:pPr>
            <a:r>
              <a:rPr lang="uk-UA" b="1" dirty="0" smtClean="0">
                <a:solidFill>
                  <a:schemeClr val="accent1">
                    <a:lumMod val="75000"/>
                  </a:schemeClr>
                </a:solidFill>
              </a:rPr>
              <a:t>Як подивитися код? </a:t>
            </a:r>
            <a:r>
              <a:rPr lang="uk-UA" dirty="0" smtClean="0"/>
              <a:t>– На </a:t>
            </a:r>
            <a:r>
              <a:rPr lang="uk-UA" dirty="0" err="1" smtClean="0"/>
              <a:t>Гітхабі</a:t>
            </a:r>
            <a:r>
              <a:rPr lang="uk-UA" dirty="0" smtClean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github.com/AntonXCM/DepthAnalizingAlgorythms</a:t>
            </a:r>
            <a:r>
              <a:rPr lang="ru-RU" dirty="0" smtClean="0"/>
              <a:t> </a:t>
            </a:r>
            <a:endParaRPr lang="en-US" dirty="0"/>
          </a:p>
          <a:p>
            <a:pPr>
              <a:lnSpc>
                <a:spcPct val="140000"/>
              </a:lnSpc>
            </a:pPr>
            <a:r>
              <a:rPr lang="uk-UA" b="1" dirty="0" smtClean="0">
                <a:solidFill>
                  <a:schemeClr val="accent1">
                    <a:lumMod val="75000"/>
                  </a:schemeClr>
                </a:solidFill>
              </a:rPr>
              <a:t>Як подивитися текст роботи?</a:t>
            </a:r>
            <a:r>
              <a:rPr lang="uk-UA" dirty="0"/>
              <a:t> </a:t>
            </a:r>
            <a:r>
              <a:rPr lang="uk-UA" dirty="0" smtClean="0"/>
              <a:t>– На сайті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antonxcm.neocities.org/Pages/MAN/FullText.pdf</a:t>
            </a:r>
            <a:endParaRPr lang="en-US" dirty="0" smtClean="0"/>
          </a:p>
          <a:p>
            <a:pPr>
              <a:lnSpc>
                <a:spcPct val="140000"/>
              </a:lnSpc>
            </a:pPr>
            <a:r>
              <a:rPr lang="uk-UA" b="1" dirty="0" smtClean="0">
                <a:solidFill>
                  <a:schemeClr val="accent5">
                    <a:lumMod val="75000"/>
                  </a:schemeClr>
                </a:solidFill>
              </a:rPr>
              <a:t>Ціна </a:t>
            </a:r>
            <a:r>
              <a:rPr lang="uk-UA" b="1" dirty="0">
                <a:solidFill>
                  <a:schemeClr val="accent5">
                    <a:lumMod val="75000"/>
                  </a:schemeClr>
                </a:solidFill>
              </a:rPr>
              <a:t>ШІ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? </a:t>
            </a:r>
            <a:r>
              <a:rPr lang="en-US" dirty="0"/>
              <a:t>– </a:t>
            </a:r>
            <a:r>
              <a:rPr lang="uk-UA" dirty="0"/>
              <a:t>ШІ запускається приватно на вашому сервері</a:t>
            </a:r>
          </a:p>
          <a:p>
            <a:pPr>
              <a:lnSpc>
                <a:spcPct val="140000"/>
              </a:lnSpc>
            </a:pPr>
            <a:r>
              <a:rPr lang="uk-UA" b="1" dirty="0">
                <a:solidFill>
                  <a:schemeClr val="accent5">
                    <a:lumMod val="75000"/>
                  </a:schemeClr>
                </a:solidFill>
              </a:rPr>
              <a:t>Чому Пітон? </a:t>
            </a:r>
            <a:r>
              <a:rPr lang="uk-UA" dirty="0"/>
              <a:t>– Тому що </a:t>
            </a:r>
            <a:r>
              <a:rPr lang="en-US" dirty="0" err="1"/>
              <a:t>PYTorch</a:t>
            </a:r>
            <a:r>
              <a:rPr lang="en-US" dirty="0"/>
              <a:t>, transformers, </a:t>
            </a:r>
            <a:r>
              <a:rPr lang="en-US" dirty="0" err="1" smtClean="0"/>
              <a:t>huggingface</a:t>
            </a:r>
            <a:r>
              <a:rPr lang="uk-UA" dirty="0" smtClean="0"/>
              <a:t>. Я би дуже хотів зробити на </a:t>
            </a:r>
            <a:r>
              <a:rPr lang="en-US" dirty="0" smtClean="0"/>
              <a:t>Node JS</a:t>
            </a:r>
            <a:r>
              <a:rPr lang="uk-UA" dirty="0" smtClean="0"/>
              <a:t>, але не зараз</a:t>
            </a:r>
            <a:endParaRPr lang="uk-UA" dirty="0"/>
          </a:p>
          <a:p>
            <a:pPr>
              <a:lnSpc>
                <a:spcPct val="140000"/>
              </a:lnSpc>
            </a:pPr>
            <a:r>
              <a:rPr lang="uk-UA" b="1" dirty="0">
                <a:solidFill>
                  <a:schemeClr val="accent5">
                    <a:lumMod val="75000"/>
                  </a:schemeClr>
                </a:solidFill>
              </a:rPr>
              <a:t>Чому веб? </a:t>
            </a:r>
            <a:r>
              <a:rPr lang="uk-UA" dirty="0"/>
              <a:t>– Тому що можна зробити багато </a:t>
            </a:r>
            <a:r>
              <a:rPr lang="uk-UA" dirty="0" smtClean="0"/>
              <a:t>користувачів</a:t>
            </a:r>
            <a:endParaRPr lang="uk-UA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lnSpc>
                <a:spcPct val="140000"/>
              </a:lnSpc>
            </a:pPr>
            <a:r>
              <a:rPr lang="uk-UA" b="1" dirty="0" smtClean="0">
                <a:solidFill>
                  <a:schemeClr val="accent4">
                    <a:lumMod val="75000"/>
                  </a:schemeClr>
                </a:solidFill>
              </a:rPr>
              <a:t>Що якщо об’єкт буде повернутий?</a:t>
            </a:r>
            <a:r>
              <a:rPr lang="uk-UA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dirty="0" smtClean="0"/>
              <a:t>– Є можливість розширити, застосувавши синус кута </a:t>
            </a:r>
            <a:r>
              <a:rPr lang="uk-UA" dirty="0" err="1" smtClean="0"/>
              <a:t>поворота</a:t>
            </a:r>
            <a:endParaRPr lang="uk-UA" dirty="0" smtClean="0"/>
          </a:p>
          <a:p>
            <a:pPr>
              <a:lnSpc>
                <a:spcPct val="140000"/>
              </a:lnSpc>
            </a:pPr>
            <a:r>
              <a:rPr lang="uk-UA" b="1" dirty="0" smtClean="0">
                <a:solidFill>
                  <a:schemeClr val="accent4">
                    <a:lumMod val="75000"/>
                  </a:schemeClr>
                </a:solidFill>
              </a:rPr>
              <a:t>Що якщо об’єкт перекритий? </a:t>
            </a:r>
            <a:r>
              <a:rPr lang="uk-UA" dirty="0" smtClean="0"/>
              <a:t>– Навчання моделі треба провести таким чином, щоб такі об’єкти виключались</a:t>
            </a:r>
          </a:p>
          <a:p>
            <a:pPr>
              <a:lnSpc>
                <a:spcPct val="140000"/>
              </a:lnSpc>
            </a:pPr>
            <a:r>
              <a:rPr lang="uk-UA" b="1" dirty="0" smtClean="0">
                <a:solidFill>
                  <a:schemeClr val="accent4">
                    <a:lumMod val="75000"/>
                  </a:schemeClr>
                </a:solidFill>
              </a:rPr>
              <a:t>Хто тестував програму? </a:t>
            </a:r>
            <a:r>
              <a:rPr lang="uk-UA" dirty="0" smtClean="0"/>
              <a:t>– Я, мій науковий керівник </a:t>
            </a:r>
            <a:r>
              <a:rPr lang="uk-UA" dirty="0"/>
              <a:t>і Колосов Дмитро </a:t>
            </a:r>
            <a:r>
              <a:rPr lang="uk-UA" dirty="0" smtClean="0"/>
              <a:t>Леонідович</a:t>
            </a:r>
          </a:p>
          <a:p>
            <a:pPr>
              <a:lnSpc>
                <a:spcPct val="140000"/>
              </a:lnSpc>
            </a:pPr>
            <a:r>
              <a:rPr lang="uk-UA" b="1" dirty="0" smtClean="0">
                <a:solidFill>
                  <a:schemeClr val="accent3">
                    <a:lumMod val="75000"/>
                  </a:schemeClr>
                </a:solidFill>
              </a:rPr>
              <a:t>Можна </a:t>
            </a:r>
            <a:r>
              <a:rPr lang="uk-UA" b="1" dirty="0">
                <a:solidFill>
                  <a:schemeClr val="accent3">
                    <a:lumMod val="75000"/>
                  </a:schemeClr>
                </a:solidFill>
              </a:rPr>
              <a:t>для </a:t>
            </a:r>
            <a:r>
              <a:rPr lang="uk-UA" b="1" dirty="0" err="1">
                <a:solidFill>
                  <a:schemeClr val="accent3">
                    <a:lumMod val="75000"/>
                  </a:schemeClr>
                </a:solidFill>
              </a:rPr>
              <a:t>дронів</a:t>
            </a:r>
            <a:r>
              <a:rPr lang="uk-UA" b="1" dirty="0">
                <a:solidFill>
                  <a:schemeClr val="accent3">
                    <a:lumMod val="75000"/>
                  </a:schemeClr>
                </a:solidFill>
              </a:rPr>
              <a:t>?</a:t>
            </a:r>
            <a:r>
              <a:rPr lang="uk-UA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uk-UA" dirty="0"/>
              <a:t>– </a:t>
            </a:r>
            <a:r>
              <a:rPr lang="uk-UA" dirty="0" smtClean="0"/>
              <a:t>Да, можна</a:t>
            </a:r>
            <a:endParaRPr lang="uk-UA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40000"/>
              </a:lnSpc>
            </a:pPr>
            <a:r>
              <a:rPr lang="uk-UA" b="1" dirty="0" smtClean="0">
                <a:solidFill>
                  <a:schemeClr val="accent3">
                    <a:lumMod val="75000"/>
                  </a:schemeClr>
                </a:solidFill>
              </a:rPr>
              <a:t>Можна для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OSINT?</a:t>
            </a:r>
            <a:r>
              <a:rPr lang="uk-UA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uk-UA" dirty="0" smtClean="0"/>
              <a:t>– Да, можна</a:t>
            </a:r>
          </a:p>
          <a:p>
            <a:pPr>
              <a:lnSpc>
                <a:spcPct val="140000"/>
              </a:lnSpc>
            </a:pPr>
            <a:r>
              <a:rPr lang="uk-UA" b="1" dirty="0">
                <a:solidFill>
                  <a:schemeClr val="accent3">
                    <a:lumMod val="75000"/>
                  </a:schemeClr>
                </a:solidFill>
              </a:rPr>
              <a:t>Можна </a:t>
            </a:r>
            <a:r>
              <a:rPr lang="uk-UA" b="1" dirty="0" smtClean="0">
                <a:solidFill>
                  <a:schemeClr val="accent3">
                    <a:lumMod val="75000"/>
                  </a:schemeClr>
                </a:solidFill>
              </a:rPr>
              <a:t>для 3д реконструкції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?</a:t>
            </a:r>
            <a:r>
              <a:rPr lang="uk-UA" dirty="0" smtClean="0"/>
              <a:t> – Для цього воно і зроблено</a:t>
            </a:r>
          </a:p>
        </p:txBody>
      </p:sp>
      <p:pic>
        <p:nvPicPr>
          <p:cNvPr id="1026" name="Picture 2" descr="Kolosov202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4947678"/>
            <a:ext cx="1593130" cy="179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16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78000">
              <a:srgbClr val="FFFFFF"/>
            </a:gs>
            <a:gs pos="100000">
              <a:schemeClr val="accent6">
                <a:lumMod val="40000"/>
                <a:lumOff val="60000"/>
              </a:schemeClr>
            </a:gs>
            <a:gs pos="15000">
              <a:schemeClr val="bg1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405354" y="5467546"/>
            <a:ext cx="6683604" cy="1140644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368300" dist="190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143891" y="387143"/>
            <a:ext cx="11817327" cy="874498"/>
          </a:xfrm>
        </p:spPr>
        <p:txBody>
          <a:bodyPr/>
          <a:lstStyle/>
          <a:p>
            <a:pPr algn="ctr"/>
            <a:r>
              <a:rPr lang="uk-UA" altLang="ru-RU" b="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lt"/>
                <a:cs typeface="Times New Roman" panose="02020603050405020304" pitchFamily="18" charset="0"/>
              </a:rPr>
              <a:t>Мета роботи та об'єкт досліджень</a:t>
            </a:r>
            <a:endParaRPr lang="ru-RU" b="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3473F-082C-1BBB-4F75-15BDDD58FD4A}"/>
              </a:ext>
            </a:extLst>
          </p:cNvPr>
          <p:cNvSpPr txBox="1"/>
          <p:nvPr/>
        </p:nvSpPr>
        <p:spPr>
          <a:xfrm>
            <a:off x="652916" y="1152656"/>
            <a:ext cx="107992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uk-UA" sz="2400" b="1" dirty="0">
                <a:solidFill>
                  <a:schemeClr val="accent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Об’єктом досліджень </a:t>
            </a:r>
            <a:r>
              <a:rPr lang="uk-UA" sz="2400" dirty="0">
                <a:solidFill>
                  <a:schemeClr val="accent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є гібридний підхід до аналізу просторової глибини зображення із застосуванням </a:t>
            </a:r>
            <a:r>
              <a:rPr lang="uk-UA" sz="2400" dirty="0">
                <a:solidFill>
                  <a:schemeClr val="accent2">
                    <a:lumMod val="75000"/>
                  </a:schemeClr>
                </a:solidFill>
                <a:ea typeface="Times New Roman" panose="02020603050405020304" pitchFamily="18" charset="0"/>
              </a:rPr>
              <a:t>розпізнавання об’єктів і нейронної мережі що будує відносну карту глибини</a:t>
            </a:r>
            <a:r>
              <a:rPr lang="uk-UA" sz="2400" dirty="0" smtClean="0">
                <a:solidFill>
                  <a:schemeClr val="accent2">
                    <a:lumMod val="75000"/>
                  </a:schemeClr>
                </a:solidFill>
                <a:ea typeface="Times New Roman" panose="02020603050405020304" pitchFamily="18" charset="0"/>
              </a:rPr>
              <a:t>.</a:t>
            </a:r>
            <a:endParaRPr lang="ru-RU" sz="240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uk-UA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Мета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uk-UA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роботи</a:t>
            </a:r>
            <a:r>
              <a:rPr lang="uk-UA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: Метою роботи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є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розробка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та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дослідження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моделей і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програмних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засобів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оцінювання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просторової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глибини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сцени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за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монокулярними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зображеннями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на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основі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поєднання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методів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детекції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об’єктів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і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глибокого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навчання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2916" y="5552273"/>
            <a:ext cx="64360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err="1">
                <a:latin typeface="Alegreya Sans" panose="00000500000000000000" pitchFamily="2" charset="0"/>
              </a:rPr>
              <a:t>Монокулярний</a:t>
            </a:r>
            <a:r>
              <a:rPr lang="ru-RU" i="1" dirty="0">
                <a:latin typeface="Alegreya Sans" panose="00000500000000000000" pitchFamily="2" charset="0"/>
              </a:rPr>
              <a:t> </a:t>
            </a:r>
            <a:r>
              <a:rPr lang="ru-RU" i="1" dirty="0" err="1">
                <a:latin typeface="Alegreya Sans" panose="00000500000000000000" pitchFamily="2" charset="0"/>
              </a:rPr>
              <a:t>зір</a:t>
            </a:r>
            <a:endParaRPr lang="ru-RU" i="1" dirty="0">
              <a:latin typeface="Alegreya Sans" panose="00000500000000000000" pitchFamily="2" charset="0"/>
            </a:endParaRPr>
          </a:p>
          <a:p>
            <a:r>
              <a:rPr lang="ru-RU" i="1" dirty="0" err="1">
                <a:latin typeface="Alegreya Sans Light" panose="00000400000000000000" pitchFamily="2" charset="0"/>
              </a:rPr>
              <a:t>це</a:t>
            </a:r>
            <a:r>
              <a:rPr lang="ru-RU" i="1" dirty="0">
                <a:latin typeface="Alegreya Sans Light" panose="00000400000000000000" pitchFamily="2" charset="0"/>
              </a:rPr>
              <a:t> коли </a:t>
            </a:r>
            <a:r>
              <a:rPr lang="ru-RU" i="1" dirty="0" err="1">
                <a:latin typeface="Alegreya Sans Light" panose="00000400000000000000" pitchFamily="2" charset="0"/>
              </a:rPr>
              <a:t>сприйняття</a:t>
            </a:r>
            <a:r>
              <a:rPr lang="ru-RU" i="1" dirty="0">
                <a:latin typeface="Alegreya Sans Light" panose="00000400000000000000" pitchFamily="2" charset="0"/>
              </a:rPr>
              <a:t> </a:t>
            </a:r>
            <a:r>
              <a:rPr lang="ru-RU" i="1" dirty="0" err="1">
                <a:latin typeface="Alegreya Sans Light" panose="00000400000000000000" pitchFamily="2" charset="0"/>
              </a:rPr>
              <a:t>об'єктів</a:t>
            </a:r>
            <a:r>
              <a:rPr lang="ru-RU" i="1" dirty="0">
                <a:latin typeface="Alegreya Sans Light" panose="00000400000000000000" pitchFamily="2" charset="0"/>
              </a:rPr>
              <a:t> </a:t>
            </a:r>
            <a:r>
              <a:rPr lang="ru-RU" i="1" dirty="0" err="1">
                <a:latin typeface="Alegreya Sans Light" panose="00000400000000000000" pitchFamily="2" charset="0"/>
              </a:rPr>
              <a:t>відбувається</a:t>
            </a:r>
            <a:r>
              <a:rPr lang="ru-RU" i="1" dirty="0">
                <a:latin typeface="Alegreya Sans Light" panose="00000400000000000000" pitchFamily="2" charset="0"/>
              </a:rPr>
              <a:t> </a:t>
            </a:r>
            <a:r>
              <a:rPr lang="ru-RU" i="1" dirty="0" smtClean="0">
                <a:latin typeface="Alegreya Sans Light" panose="00000400000000000000" pitchFamily="2" charset="0"/>
              </a:rPr>
              <a:t>за </a:t>
            </a:r>
            <a:r>
              <a:rPr lang="ru-RU" i="1" dirty="0" err="1" smtClean="0">
                <a:latin typeface="Alegreya Sans Light" panose="00000400000000000000" pitchFamily="2" charset="0"/>
              </a:rPr>
              <a:t>допомогою</a:t>
            </a:r>
            <a:r>
              <a:rPr lang="ru-RU" i="1" dirty="0" smtClean="0">
                <a:latin typeface="Alegreya Sans Light" panose="00000400000000000000" pitchFamily="2" charset="0"/>
              </a:rPr>
              <a:t> </a:t>
            </a:r>
            <a:r>
              <a:rPr lang="ru-RU" i="1" dirty="0">
                <a:latin typeface="Alegreya Sans Light" panose="00000400000000000000" pitchFamily="2" charset="0"/>
              </a:rPr>
              <a:t>одного </a:t>
            </a:r>
            <a:r>
              <a:rPr lang="ru-RU" i="1" dirty="0" err="1" smtClean="0">
                <a:latin typeface="Alegreya Sans Light" panose="00000400000000000000" pitchFamily="2" charset="0"/>
              </a:rPr>
              <a:t>об’єктива</a:t>
            </a:r>
            <a:r>
              <a:rPr lang="ru-RU" i="1" dirty="0" smtClean="0">
                <a:latin typeface="Alegreya Sans Light" panose="00000400000000000000" pitchFamily="2" charset="0"/>
              </a:rPr>
              <a:t>. </a:t>
            </a:r>
            <a:r>
              <a:rPr lang="ru-RU" i="1" dirty="0" err="1" smtClean="0">
                <a:latin typeface="Alegreya Sans Light" panose="00000400000000000000" pitchFamily="2" charset="0"/>
              </a:rPr>
              <a:t>Більшість</a:t>
            </a:r>
            <a:r>
              <a:rPr lang="ru-RU" i="1" dirty="0" smtClean="0">
                <a:latin typeface="Alegreya Sans Light" panose="00000400000000000000" pitchFamily="2" charset="0"/>
              </a:rPr>
              <a:t> </a:t>
            </a:r>
            <a:r>
              <a:rPr lang="ru-RU" i="1" dirty="0">
                <a:latin typeface="Alegreya Sans Light" panose="00000400000000000000" pitchFamily="2" charset="0"/>
              </a:rPr>
              <a:t>камер </a:t>
            </a:r>
            <a:r>
              <a:rPr lang="ru-RU" i="1" dirty="0" err="1">
                <a:latin typeface="Alegreya Sans Light" panose="00000400000000000000" pitchFamily="2" charset="0"/>
              </a:rPr>
              <a:t>працює</a:t>
            </a:r>
            <a:r>
              <a:rPr lang="ru-RU" i="1" dirty="0">
                <a:latin typeface="Alegreya Sans Light" panose="00000400000000000000" pitchFamily="2" charset="0"/>
              </a:rPr>
              <a:t> за таким принципом.</a:t>
            </a:r>
          </a:p>
        </p:txBody>
      </p:sp>
    </p:spTree>
    <p:extLst>
      <p:ext uri="{BB962C8B-B14F-4D97-AF65-F5344CB8AC3E}">
        <p14:creationId xmlns:p14="http://schemas.microsoft.com/office/powerpoint/2010/main" val="11602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/>
            </a:gs>
            <a:gs pos="78000">
              <a:srgbClr val="FFFFFF"/>
            </a:gs>
            <a:gs pos="100000">
              <a:schemeClr val="accent2"/>
            </a:gs>
            <a:gs pos="15000">
              <a:schemeClr val="bg1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8">
            <a:extLst>
              <a:ext uri="{FF2B5EF4-FFF2-40B4-BE49-F238E27FC236}">
                <a16:creationId xmlns:a16="http://schemas.microsoft.com/office/drawing/2014/main" id="{38F5F09B-EDA0-FBB1-7CD2-5D5F50BAA7C4}"/>
              </a:ext>
            </a:extLst>
          </p:cNvPr>
          <p:cNvSpPr txBox="1">
            <a:spLocks/>
          </p:cNvSpPr>
          <p:nvPr/>
        </p:nvSpPr>
        <p:spPr>
          <a:xfrm>
            <a:off x="232668" y="368671"/>
            <a:ext cx="11817327" cy="1089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altLang="ru-RU" b="1" dirty="0">
                <a:latin typeface="+mj-lt"/>
              </a:rPr>
              <a:t>Предмет досліджень</a:t>
            </a:r>
            <a:r>
              <a:rPr lang="en-US" altLang="ru-RU" b="1" dirty="0">
                <a:latin typeface="+mj-lt"/>
              </a:rPr>
              <a:t> </a:t>
            </a:r>
            <a:r>
              <a:rPr lang="uk-UA" altLang="ru-RU" b="1" dirty="0">
                <a:latin typeface="+mj-lt"/>
              </a:rPr>
              <a:t>та практична цінність</a:t>
            </a:r>
            <a:endParaRPr lang="ru-RU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70E4F-1180-7B2D-849E-5BDF9842B152}"/>
              </a:ext>
            </a:extLst>
          </p:cNvPr>
          <p:cNvSpPr txBox="1"/>
          <p:nvPr/>
        </p:nvSpPr>
        <p:spPr>
          <a:xfrm>
            <a:off x="652916" y="1304978"/>
            <a:ext cx="10976832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200" b="1" dirty="0">
                <a:solidFill>
                  <a:schemeClr val="accent4"/>
                </a:solidFill>
              </a:rPr>
              <a:t>Предметом </a:t>
            </a:r>
            <a:r>
              <a:rPr lang="ru-RU" sz="2200" b="1" dirty="0" err="1">
                <a:solidFill>
                  <a:schemeClr val="accent4"/>
                </a:solidFill>
              </a:rPr>
              <a:t>досліджень</a:t>
            </a:r>
            <a:r>
              <a:rPr lang="ru-RU" sz="2200" b="1" dirty="0">
                <a:solidFill>
                  <a:schemeClr val="accent4"/>
                </a:solidFill>
              </a:rPr>
              <a:t> </a:t>
            </a:r>
            <a:r>
              <a:rPr lang="ru-RU" sz="2200" dirty="0" err="1">
                <a:solidFill>
                  <a:schemeClr val="accent4"/>
                </a:solidFill>
              </a:rPr>
              <a:t>виступають</a:t>
            </a:r>
            <a:r>
              <a:rPr lang="ru-RU" sz="2200" dirty="0">
                <a:solidFill>
                  <a:schemeClr val="accent4"/>
                </a:solidFill>
              </a:rPr>
              <a:t> </a:t>
            </a:r>
            <a:r>
              <a:rPr lang="ru-RU" sz="2200" dirty="0" err="1">
                <a:solidFill>
                  <a:schemeClr val="accent4"/>
                </a:solidFill>
              </a:rPr>
              <a:t>моделі</a:t>
            </a:r>
            <a:r>
              <a:rPr lang="ru-RU" sz="2200" dirty="0">
                <a:solidFill>
                  <a:schemeClr val="accent4"/>
                </a:solidFill>
              </a:rPr>
              <a:t>, </a:t>
            </a:r>
            <a:r>
              <a:rPr lang="ru-RU" sz="2200" dirty="0" err="1">
                <a:solidFill>
                  <a:schemeClr val="accent4"/>
                </a:solidFill>
              </a:rPr>
              <a:t>методи</a:t>
            </a:r>
            <a:r>
              <a:rPr lang="ru-RU" sz="2200" dirty="0">
                <a:solidFill>
                  <a:schemeClr val="accent4"/>
                </a:solidFill>
              </a:rPr>
              <a:t> та </a:t>
            </a:r>
            <a:r>
              <a:rPr lang="ru-RU" sz="2200" dirty="0" err="1">
                <a:solidFill>
                  <a:schemeClr val="accent4"/>
                </a:solidFill>
              </a:rPr>
              <a:t>програмні</a:t>
            </a:r>
            <a:r>
              <a:rPr lang="ru-RU" sz="2200" dirty="0">
                <a:solidFill>
                  <a:schemeClr val="accent4"/>
                </a:solidFill>
              </a:rPr>
              <a:t> </a:t>
            </a:r>
            <a:r>
              <a:rPr lang="ru-RU" sz="2200" dirty="0" err="1">
                <a:solidFill>
                  <a:schemeClr val="accent4"/>
                </a:solidFill>
              </a:rPr>
              <a:t>засоби</a:t>
            </a:r>
            <a:r>
              <a:rPr lang="ru-RU" sz="2200" dirty="0">
                <a:solidFill>
                  <a:schemeClr val="accent4"/>
                </a:solidFill>
              </a:rPr>
              <a:t> </a:t>
            </a:r>
            <a:r>
              <a:rPr lang="ru-RU" sz="2200" dirty="0" err="1">
                <a:solidFill>
                  <a:schemeClr val="accent4"/>
                </a:solidFill>
              </a:rPr>
              <a:t>оцінювання</a:t>
            </a:r>
            <a:r>
              <a:rPr lang="ru-RU" sz="2200" dirty="0">
                <a:solidFill>
                  <a:schemeClr val="accent4"/>
                </a:solidFill>
              </a:rPr>
              <a:t> </a:t>
            </a:r>
            <a:r>
              <a:rPr lang="ru-RU" sz="2200" dirty="0" err="1">
                <a:solidFill>
                  <a:schemeClr val="accent4"/>
                </a:solidFill>
              </a:rPr>
              <a:t>просторової</a:t>
            </a:r>
            <a:r>
              <a:rPr lang="ru-RU" sz="2200" dirty="0">
                <a:solidFill>
                  <a:schemeClr val="accent4"/>
                </a:solidFill>
              </a:rPr>
              <a:t> </a:t>
            </a:r>
            <a:r>
              <a:rPr lang="ru-RU" sz="2200" dirty="0" err="1">
                <a:solidFill>
                  <a:schemeClr val="accent4"/>
                </a:solidFill>
              </a:rPr>
              <a:t>глибини</a:t>
            </a:r>
            <a:r>
              <a:rPr lang="ru-RU" sz="2200" dirty="0">
                <a:solidFill>
                  <a:schemeClr val="accent4"/>
                </a:solidFill>
              </a:rPr>
              <a:t> </a:t>
            </a:r>
            <a:r>
              <a:rPr lang="ru-RU" sz="2200" dirty="0" err="1">
                <a:solidFill>
                  <a:schemeClr val="accent4"/>
                </a:solidFill>
              </a:rPr>
              <a:t>сцени</a:t>
            </a:r>
            <a:r>
              <a:rPr lang="ru-RU" sz="2200" dirty="0">
                <a:solidFill>
                  <a:schemeClr val="accent4"/>
                </a:solidFill>
              </a:rPr>
              <a:t> на </a:t>
            </a:r>
            <a:r>
              <a:rPr lang="ru-RU" sz="2200" dirty="0" err="1">
                <a:solidFill>
                  <a:schemeClr val="accent4"/>
                </a:solidFill>
              </a:rPr>
              <a:t>основі</a:t>
            </a:r>
            <a:r>
              <a:rPr lang="ru-RU" sz="2200" dirty="0">
                <a:solidFill>
                  <a:schemeClr val="accent4"/>
                </a:solidFill>
              </a:rPr>
              <a:t> </a:t>
            </a:r>
            <a:r>
              <a:rPr lang="ru-RU" sz="2200" dirty="0" err="1">
                <a:solidFill>
                  <a:schemeClr val="accent4"/>
                </a:solidFill>
              </a:rPr>
              <a:t>нейромережевих</a:t>
            </a:r>
            <a:r>
              <a:rPr lang="ru-RU" sz="2200" dirty="0">
                <a:solidFill>
                  <a:schemeClr val="accent4"/>
                </a:solidFill>
              </a:rPr>
              <a:t> </a:t>
            </a:r>
            <a:r>
              <a:rPr lang="ru-RU" sz="2200" dirty="0" err="1">
                <a:solidFill>
                  <a:schemeClr val="accent4"/>
                </a:solidFill>
              </a:rPr>
              <a:t>алгоритмів</a:t>
            </a:r>
            <a:r>
              <a:rPr lang="ru-RU" sz="2200" dirty="0">
                <a:solidFill>
                  <a:schemeClr val="accent4"/>
                </a:solidFill>
              </a:rPr>
              <a:t> і </a:t>
            </a:r>
            <a:r>
              <a:rPr lang="ru-RU" sz="2200" dirty="0" err="1">
                <a:solidFill>
                  <a:schemeClr val="accent4"/>
                </a:solidFill>
              </a:rPr>
              <a:t>детекції</a:t>
            </a:r>
            <a:r>
              <a:rPr lang="ru-RU" sz="2200" dirty="0">
                <a:solidFill>
                  <a:schemeClr val="accent4"/>
                </a:solidFill>
              </a:rPr>
              <a:t> </a:t>
            </a:r>
            <a:r>
              <a:rPr lang="ru-RU" sz="2200" dirty="0" err="1">
                <a:solidFill>
                  <a:schemeClr val="accent4"/>
                </a:solidFill>
              </a:rPr>
              <a:t>об’єктів</a:t>
            </a:r>
            <a:r>
              <a:rPr lang="ru-RU" sz="2200" dirty="0">
                <a:solidFill>
                  <a:schemeClr val="accent4"/>
                </a:solidFill>
              </a:rPr>
              <a:t>.</a:t>
            </a:r>
          </a:p>
          <a:p>
            <a:pPr indent="450215" algn="just">
              <a:lnSpc>
                <a:spcPct val="150000"/>
              </a:lnSpc>
            </a:pPr>
            <a:endParaRPr lang="uk-UA" sz="2200" b="1" dirty="0"/>
          </a:p>
          <a:p>
            <a:pPr indent="450215" algn="just">
              <a:lnSpc>
                <a:spcPct val="150000"/>
              </a:lnSpc>
            </a:pPr>
            <a:r>
              <a:rPr lang="ru-RU" sz="2200" b="1" dirty="0" err="1">
                <a:solidFill>
                  <a:schemeClr val="accent5">
                    <a:lumMod val="75000"/>
                  </a:schemeClr>
                </a:solidFill>
              </a:rPr>
              <a:t>Практичне</a:t>
            </a:r>
            <a:r>
              <a:rPr lang="ru-RU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b="1" dirty="0" err="1">
                <a:solidFill>
                  <a:schemeClr val="accent5">
                    <a:lumMod val="75000"/>
                  </a:schemeClr>
                </a:solidFill>
              </a:rPr>
              <a:t>значення</a:t>
            </a:r>
            <a:r>
              <a:rPr lang="ru-RU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полягає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у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створенні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програмного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прототипу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системи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оцінювання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глибини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сцени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з веб-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орієнтованим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інтерфейсом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який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може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бути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використаний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у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навчальних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цілях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експериментальних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дослідженнях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та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прикладних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задачах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комп’ютерного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зору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Результати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роботи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можуть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бути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використані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для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подальшого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розвитку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систем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монокулярної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оцінки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глибини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та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інтеграції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в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реальні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програмні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accent5">
                    <a:lumMod val="75000"/>
                  </a:schemeClr>
                </a:solidFill>
              </a:rPr>
              <a:t>застосунки</a:t>
            </a:r>
            <a:r>
              <a:rPr lang="ru-RU" sz="22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98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232663" y="5492163"/>
            <a:ext cx="6033055" cy="12249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bg2">
                <a:lumMod val="50000"/>
              </a:schemeClr>
            </a:solidFill>
          </a:ln>
          <a:effectLst>
            <a:outerShdw blurRad="368300" dist="190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38F5F09B-EDA0-FBB1-7CD2-5D5F50BAA7C4}"/>
              </a:ext>
            </a:extLst>
          </p:cNvPr>
          <p:cNvSpPr txBox="1">
            <a:spLocks/>
          </p:cNvSpPr>
          <p:nvPr/>
        </p:nvSpPr>
        <p:spPr>
          <a:xfrm>
            <a:off x="176009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b="1" dirty="0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2D53AC43-FA21-D102-33B7-E6CFC66AC3C3}"/>
              </a:ext>
            </a:extLst>
          </p:cNvPr>
          <p:cNvSpPr txBox="1">
            <a:spLocks/>
          </p:cNvSpPr>
          <p:nvPr/>
        </p:nvSpPr>
        <p:spPr>
          <a:xfrm>
            <a:off x="232663" y="402277"/>
            <a:ext cx="11817327" cy="6285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b="1" dirty="0">
                <a:latin typeface="+mj-lt"/>
              </a:rPr>
              <a:t>Передумови дослідження</a:t>
            </a:r>
            <a:endParaRPr lang="ru-RU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B9F29-25FE-533A-FB3F-A25557C1DAC1}"/>
              </a:ext>
            </a:extLst>
          </p:cNvPr>
          <p:cNvSpPr txBox="1"/>
          <p:nvPr/>
        </p:nvSpPr>
        <p:spPr>
          <a:xfrm>
            <a:off x="509318" y="1030796"/>
            <a:ext cx="112640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9540" marR="320675" indent="457200" algn="just">
              <a:lnSpc>
                <a:spcPct val="150000"/>
              </a:lnSpc>
            </a:pPr>
            <a:r>
              <a:rPr lang="uk-UA" dirty="0">
                <a:ea typeface="Times New Roman" panose="02020603050405020304" pitchFamily="18" charset="0"/>
              </a:rPr>
              <a:t>Оцінювання просторової глибини сцени є однією з ключових задач комп’ютерного зору, що має важливе значення для багатьох прикладних галузей, зокрема </a:t>
            </a:r>
            <a:r>
              <a:rPr lang="uk-UA" b="1" dirty="0">
                <a:ea typeface="Times New Roman" panose="02020603050405020304" pitchFamily="18" charset="0"/>
              </a:rPr>
              <a:t>робототехніки</a:t>
            </a:r>
            <a:r>
              <a:rPr lang="uk-UA" dirty="0">
                <a:ea typeface="Times New Roman" panose="02020603050405020304" pitchFamily="18" charset="0"/>
              </a:rPr>
              <a:t>, систем </a:t>
            </a:r>
            <a:r>
              <a:rPr lang="uk-UA" b="1" dirty="0">
                <a:ea typeface="Times New Roman" panose="02020603050405020304" pitchFamily="18" charset="0"/>
              </a:rPr>
              <a:t>відеоспостереження</a:t>
            </a:r>
            <a:r>
              <a:rPr lang="uk-UA" dirty="0">
                <a:ea typeface="Times New Roman" panose="02020603050405020304" pitchFamily="18" charset="0"/>
              </a:rPr>
              <a:t>, </a:t>
            </a:r>
            <a:r>
              <a:rPr lang="uk-UA" b="1" dirty="0">
                <a:ea typeface="Times New Roman" panose="02020603050405020304" pitchFamily="18" charset="0"/>
              </a:rPr>
              <a:t>обробки зображень </a:t>
            </a:r>
            <a:r>
              <a:rPr lang="uk-UA" dirty="0">
                <a:ea typeface="Times New Roman" panose="02020603050405020304" pitchFamily="18" charset="0"/>
              </a:rPr>
              <a:t>та інтелектуальних </a:t>
            </a:r>
            <a:r>
              <a:rPr lang="uk-UA" b="1" dirty="0" smtClean="0">
                <a:ea typeface="Times New Roman" panose="02020603050405020304" pitchFamily="18" charset="0"/>
              </a:rPr>
              <a:t>застосунків</a:t>
            </a:r>
            <a:r>
              <a:rPr lang="uk-UA" dirty="0">
                <a:ea typeface="Times New Roman" panose="02020603050405020304" pitchFamily="18" charset="0"/>
              </a:rPr>
              <a:t>. Традиційні підходи до визначення відстані до об’єктів ґрунтуються на використанні </a:t>
            </a:r>
            <a:r>
              <a:rPr lang="uk-UA" dirty="0" err="1">
                <a:ea typeface="Times New Roman" panose="02020603050405020304" pitchFamily="18" charset="0"/>
              </a:rPr>
              <a:t>стереозору</a:t>
            </a:r>
            <a:r>
              <a:rPr lang="uk-UA" dirty="0">
                <a:ea typeface="Times New Roman" panose="02020603050405020304" pitchFamily="18" charset="0"/>
              </a:rPr>
              <a:t> або спеціалізованих сенсорів, що ускладнює апаратну реалізацію та підвищує вартість систем.</a:t>
            </a:r>
            <a:endParaRPr lang="en-US" dirty="0">
              <a:ea typeface="Times New Roman" panose="02020603050405020304" pitchFamily="18" charset="0"/>
            </a:endParaRPr>
          </a:p>
          <a:p>
            <a:pPr marL="129540" marR="320675" indent="457200" algn="just">
              <a:lnSpc>
                <a:spcPct val="150000"/>
              </a:lnSpc>
            </a:pPr>
            <a:endParaRPr lang="uk-UA" dirty="0">
              <a:ea typeface="Times New Roman" panose="02020603050405020304" pitchFamily="18" charset="0"/>
            </a:endParaRPr>
          </a:p>
          <a:p>
            <a:pPr marL="129540" marR="320675" indent="457200" algn="just">
              <a:lnSpc>
                <a:spcPct val="150000"/>
              </a:lnSpc>
            </a:pPr>
            <a:r>
              <a:rPr lang="uk-UA" dirty="0">
                <a:ea typeface="Times New Roman" panose="02020603050405020304" pitchFamily="18" charset="0"/>
              </a:rPr>
              <a:t>Сутність досліджуваної проблеми полягає в тому, що монокулярне зображення не містить прямої інформації про реальні відстані до об’єктів, а сучасні </a:t>
            </a:r>
            <a:r>
              <a:rPr lang="uk-UA" dirty="0" smtClean="0">
                <a:ea typeface="Times New Roman" panose="02020603050405020304" pitchFamily="18" charset="0"/>
              </a:rPr>
              <a:t>нейронні </a:t>
            </a:r>
            <a:r>
              <a:rPr lang="uk-UA" dirty="0">
                <a:ea typeface="Times New Roman" panose="02020603050405020304" pitchFamily="18" charset="0"/>
              </a:rPr>
              <a:t>методи зазвичай забезпечують лише відносну оцінку глибини. Тому доцільним є поєднання методів глибокого навчання з </a:t>
            </a:r>
            <a:r>
              <a:rPr lang="uk-UA" dirty="0" err="1">
                <a:ea typeface="Times New Roman" panose="02020603050405020304" pitchFamily="18" charset="0"/>
              </a:rPr>
              <a:t>детекцією</a:t>
            </a:r>
            <a:r>
              <a:rPr lang="uk-UA" dirty="0">
                <a:ea typeface="Times New Roman" panose="02020603050405020304" pitchFamily="18" charset="0"/>
              </a:rPr>
              <a:t> об’єктів, що дозволяє відновлювати масштаб сцени на основі геометричних характеристик відомих об’єктів.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09318" y="5492163"/>
            <a:ext cx="6348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i="1" dirty="0" smtClean="0">
                <a:solidFill>
                  <a:schemeClr val="accent2">
                    <a:lumMod val="75000"/>
                  </a:schemeClr>
                </a:solidFill>
                <a:latin typeface="Alegreya Sans" panose="00000500000000000000" pitchFamily="2" charset="0"/>
                <a:ea typeface="Times New Roman" panose="02020603050405020304" pitchFamily="18" charset="0"/>
              </a:rPr>
              <a:t>Глибина </a:t>
            </a:r>
            <a:r>
              <a:rPr lang="uk-UA" i="1" dirty="0">
                <a:solidFill>
                  <a:schemeClr val="accent2">
                    <a:lumMod val="75000"/>
                  </a:schemeClr>
                </a:solidFill>
                <a:latin typeface="Alegreya Sans" panose="00000500000000000000" pitchFamily="2" charset="0"/>
                <a:ea typeface="Times New Roman" panose="02020603050405020304" pitchFamily="18" charset="0"/>
              </a:rPr>
              <a:t>зображення </a:t>
            </a:r>
          </a:p>
          <a:p>
            <a:r>
              <a:rPr lang="uk-UA" i="1" dirty="0" smtClean="0">
                <a:solidFill>
                  <a:schemeClr val="accent2">
                    <a:lumMod val="75000"/>
                  </a:schemeClr>
                </a:solidFill>
                <a:latin typeface="Alegreya Sans Light" panose="00000400000000000000" pitchFamily="2" charset="0"/>
                <a:ea typeface="Times New Roman" panose="02020603050405020304" pitchFamily="18" charset="0"/>
              </a:rPr>
              <a:t>Канал </a:t>
            </a:r>
            <a:r>
              <a:rPr lang="uk-UA" i="1" dirty="0">
                <a:solidFill>
                  <a:schemeClr val="accent2">
                    <a:lumMod val="75000"/>
                  </a:schemeClr>
                </a:solidFill>
                <a:latin typeface="Alegreya Sans Light" panose="00000400000000000000" pitchFamily="2" charset="0"/>
                <a:ea typeface="Times New Roman" panose="02020603050405020304" pitchFamily="18" charset="0"/>
              </a:rPr>
              <a:t>пікселів зображення, що </a:t>
            </a:r>
            <a:r>
              <a:rPr lang="uk-UA" i="1" dirty="0" smtClean="0">
                <a:solidFill>
                  <a:schemeClr val="accent2">
                    <a:lumMod val="75000"/>
                  </a:schemeClr>
                </a:solidFill>
                <a:latin typeface="Alegreya Sans Light" panose="00000400000000000000" pitchFamily="2" charset="0"/>
                <a:ea typeface="Times New Roman" panose="02020603050405020304" pitchFamily="18" charset="0"/>
              </a:rPr>
              <a:t>виражає </a:t>
            </a:r>
            <a:r>
              <a:rPr lang="uk-UA" i="1" dirty="0">
                <a:solidFill>
                  <a:schemeClr val="accent2">
                    <a:lumMod val="75000"/>
                  </a:schemeClr>
                </a:solidFill>
                <a:latin typeface="Alegreya Sans Light" panose="00000400000000000000" pitchFamily="2" charset="0"/>
                <a:ea typeface="Times New Roman" panose="02020603050405020304" pitchFamily="18" charset="0"/>
              </a:rPr>
              <a:t>їх відстань від </a:t>
            </a:r>
            <a:r>
              <a:rPr lang="uk-UA" i="1" dirty="0" smtClean="0">
                <a:solidFill>
                  <a:schemeClr val="accent2">
                    <a:lumMod val="75000"/>
                  </a:schemeClr>
                </a:solidFill>
                <a:latin typeface="Alegreya Sans Light" panose="00000400000000000000" pitchFamily="2" charset="0"/>
                <a:ea typeface="Times New Roman" panose="02020603050405020304" pitchFamily="18" charset="0"/>
              </a:rPr>
              <a:t>точки </a:t>
            </a:r>
            <a:r>
              <a:rPr lang="uk-UA" i="1" dirty="0">
                <a:solidFill>
                  <a:schemeClr val="accent2">
                    <a:lumMod val="75000"/>
                  </a:schemeClr>
                </a:solidFill>
                <a:latin typeface="Alegreya Sans Light" panose="00000400000000000000" pitchFamily="2" charset="0"/>
                <a:ea typeface="Times New Roman" panose="02020603050405020304" pitchFamily="18" charset="0"/>
              </a:rPr>
              <a:t>зору</a:t>
            </a:r>
            <a:r>
              <a:rPr lang="uk-UA" i="1" dirty="0" smtClean="0">
                <a:solidFill>
                  <a:schemeClr val="accent2">
                    <a:lumMod val="75000"/>
                  </a:schemeClr>
                </a:solidFill>
                <a:latin typeface="Alegreya Sans Light" panose="00000400000000000000" pitchFamily="2" charset="0"/>
                <a:ea typeface="Times New Roman" panose="02020603050405020304" pitchFamily="18" charset="0"/>
              </a:rPr>
              <a:t>.</a:t>
            </a:r>
            <a:endParaRPr lang="ru-RU" i="1" dirty="0" smtClean="0">
              <a:solidFill>
                <a:schemeClr val="accent2">
                  <a:lumMod val="75000"/>
                </a:schemeClr>
              </a:solidFill>
              <a:latin typeface="Alegreya Sans Light" panose="00000400000000000000" pitchFamily="2" charset="0"/>
            </a:endParaRPr>
          </a:p>
          <a:p>
            <a:r>
              <a:rPr lang="uk-UA" i="1" dirty="0" smtClean="0">
                <a:solidFill>
                  <a:schemeClr val="accent2">
                    <a:lumMod val="75000"/>
                  </a:schemeClr>
                </a:solidFill>
                <a:latin typeface="Alegreya Sans Light" panose="00000400000000000000" pitchFamily="2" charset="0"/>
                <a:ea typeface="Times New Roman" panose="02020603050405020304" pitchFamily="18" charset="0"/>
              </a:rPr>
              <a:t>Можна уявити це як туман, який рівномірно огортає сцену. </a:t>
            </a:r>
          </a:p>
          <a:p>
            <a:r>
              <a:rPr lang="uk-UA" i="1" dirty="0" smtClean="0">
                <a:solidFill>
                  <a:schemeClr val="accent2">
                    <a:lumMod val="75000"/>
                  </a:schemeClr>
                </a:solidFill>
                <a:latin typeface="Alegreya Sans Light" panose="00000400000000000000" pitchFamily="2" charset="0"/>
                <a:ea typeface="Times New Roman" panose="02020603050405020304" pitchFamily="18" charset="0"/>
              </a:rPr>
              <a:t>Чим далі від вас, тим </a:t>
            </a:r>
            <a:r>
              <a:rPr lang="uk-UA" i="1" dirty="0">
                <a:solidFill>
                  <a:schemeClr val="accent2">
                    <a:lumMod val="75000"/>
                  </a:schemeClr>
                </a:solidFill>
                <a:latin typeface="Alegreya Sans Light" panose="00000400000000000000" pitchFamily="2" charset="0"/>
                <a:ea typeface="Times New Roman" panose="02020603050405020304" pitchFamily="18" charset="0"/>
              </a:rPr>
              <a:t>більш густим він </a:t>
            </a:r>
            <a:r>
              <a:rPr lang="uk-UA" i="1" dirty="0" smtClean="0">
                <a:solidFill>
                  <a:schemeClr val="accent2">
                    <a:lumMod val="75000"/>
                  </a:schemeClr>
                </a:solidFill>
                <a:latin typeface="Alegreya Sans Light" panose="00000400000000000000" pitchFamily="2" charset="0"/>
                <a:ea typeface="Times New Roman" panose="02020603050405020304" pitchFamily="18" charset="0"/>
              </a:rPr>
              <a:t>буде</a:t>
            </a:r>
          </a:p>
        </p:txBody>
      </p:sp>
    </p:spTree>
    <p:extLst>
      <p:ext uri="{BB962C8B-B14F-4D97-AF65-F5344CB8AC3E}">
        <p14:creationId xmlns:p14="http://schemas.microsoft.com/office/powerpoint/2010/main" val="92132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7000">
              <a:schemeClr val="accent6">
                <a:lumMod val="40000"/>
                <a:lumOff val="60000"/>
              </a:schemeClr>
            </a:gs>
            <a:gs pos="100000">
              <a:schemeClr val="accent1">
                <a:lumMod val="40000"/>
                <a:lumOff val="60000"/>
              </a:schemeClr>
            </a:gs>
            <a:gs pos="68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8">
            <a:extLst>
              <a:ext uri="{FF2B5EF4-FFF2-40B4-BE49-F238E27FC236}">
                <a16:creationId xmlns:a16="http://schemas.microsoft.com/office/drawing/2014/main" id="{38F5F09B-EDA0-FBB1-7CD2-5D5F50BAA7C4}"/>
              </a:ext>
            </a:extLst>
          </p:cNvPr>
          <p:cNvSpPr txBox="1">
            <a:spLocks/>
          </p:cNvSpPr>
          <p:nvPr/>
        </p:nvSpPr>
        <p:spPr>
          <a:xfrm>
            <a:off x="176009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b="1" dirty="0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2D53AC43-FA21-D102-33B7-E6CFC66AC3C3}"/>
              </a:ext>
            </a:extLst>
          </p:cNvPr>
          <p:cNvSpPr txBox="1">
            <a:spLocks/>
          </p:cNvSpPr>
          <p:nvPr/>
        </p:nvSpPr>
        <p:spPr>
          <a:xfrm>
            <a:off x="241899" y="327914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b="1" dirty="0">
                <a:latin typeface="+mj-lt"/>
              </a:rPr>
              <a:t>Ідея запропонованої системи</a:t>
            </a:r>
            <a:endParaRPr lang="ru-RU" b="1" dirty="0"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86" y="4046994"/>
            <a:ext cx="3129278" cy="208567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87" y="1491245"/>
            <a:ext cx="3129277" cy="208567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491245"/>
            <a:ext cx="3129280" cy="208567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B9F29-25FE-533A-FB3F-A25557C1DAC1}"/>
              </a:ext>
            </a:extLst>
          </p:cNvPr>
          <p:cNvSpPr txBox="1"/>
          <p:nvPr/>
        </p:nvSpPr>
        <p:spPr>
          <a:xfrm>
            <a:off x="203106" y="1059020"/>
            <a:ext cx="356553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20675" indent="450215" algn="just">
              <a:lnSpc>
                <a:spcPct val="150000"/>
              </a:lnSpc>
            </a:pPr>
            <a:r>
              <a:rPr lang="uk-UA" sz="1800" dirty="0">
                <a:effectLst/>
                <a:ea typeface="Times New Roman" panose="02020603050405020304" pitchFamily="18" charset="0"/>
              </a:rPr>
              <a:t>Оригінальне зображення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B9F29-25FE-533A-FB3F-A25557C1DAC1}"/>
              </a:ext>
            </a:extLst>
          </p:cNvPr>
          <p:cNvSpPr txBox="1"/>
          <p:nvPr/>
        </p:nvSpPr>
        <p:spPr>
          <a:xfrm>
            <a:off x="3925317" y="3547414"/>
            <a:ext cx="383861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20675" indent="450215" algn="just">
              <a:lnSpc>
                <a:spcPct val="150000"/>
              </a:lnSpc>
            </a:pPr>
            <a:r>
              <a:rPr lang="uk-UA" dirty="0" smtClean="0">
                <a:ea typeface="Times New Roman" panose="02020603050405020304" pitchFamily="18" charset="0"/>
              </a:rPr>
              <a:t>(Відносна карти глибини)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B9F29-25FE-533A-FB3F-A25557C1DAC1}"/>
              </a:ext>
            </a:extLst>
          </p:cNvPr>
          <p:cNvSpPr txBox="1"/>
          <p:nvPr/>
        </p:nvSpPr>
        <p:spPr>
          <a:xfrm>
            <a:off x="3450092" y="1004852"/>
            <a:ext cx="462426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20675" indent="450215" algn="just">
              <a:lnSpc>
                <a:spcPct val="150000"/>
              </a:lnSpc>
            </a:pPr>
            <a:r>
              <a:rPr lang="uk-UA" dirty="0" smtClean="0">
                <a:ea typeface="Times New Roman" panose="02020603050405020304" pitchFamily="18" charset="0"/>
              </a:rPr>
              <a:t>(обробка за знайденими об’єктами)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cxnSp>
        <p:nvCxnSpPr>
          <p:cNvPr id="16" name="Скругленная соединительная линия 15"/>
          <p:cNvCxnSpPr>
            <a:stCxn id="9" idx="3"/>
            <a:endCxn id="6" idx="1"/>
          </p:cNvCxnSpPr>
          <p:nvPr/>
        </p:nvCxnSpPr>
        <p:spPr>
          <a:xfrm>
            <a:off x="3649980" y="2534083"/>
            <a:ext cx="547607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>
            <a:stCxn id="9" idx="3"/>
            <a:endCxn id="3" idx="1"/>
          </p:cNvCxnSpPr>
          <p:nvPr/>
        </p:nvCxnSpPr>
        <p:spPr>
          <a:xfrm>
            <a:off x="3649980" y="2534083"/>
            <a:ext cx="547606" cy="2555749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кругленная соединительная линия 20"/>
          <p:cNvCxnSpPr>
            <a:stCxn id="3" idx="3"/>
            <a:endCxn id="35" idx="1"/>
          </p:cNvCxnSpPr>
          <p:nvPr/>
        </p:nvCxnSpPr>
        <p:spPr>
          <a:xfrm flipV="1">
            <a:off x="7326864" y="2534083"/>
            <a:ext cx="1537194" cy="2555749"/>
          </a:xfrm>
          <a:prstGeom prst="curvedConnector3">
            <a:avLst>
              <a:gd name="adj1" fmla="val 24989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кругленная соединительная линия 23"/>
          <p:cNvCxnSpPr>
            <a:stCxn id="6" idx="3"/>
            <a:endCxn id="35" idx="1"/>
          </p:cNvCxnSpPr>
          <p:nvPr/>
        </p:nvCxnSpPr>
        <p:spPr>
          <a:xfrm>
            <a:off x="7326864" y="2534083"/>
            <a:ext cx="1537194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8B9F29-25FE-533A-FB3F-A25557C1DAC1}"/>
              </a:ext>
            </a:extLst>
          </p:cNvPr>
          <p:cNvSpPr txBox="1"/>
          <p:nvPr/>
        </p:nvSpPr>
        <p:spPr>
          <a:xfrm>
            <a:off x="8749176" y="2253850"/>
            <a:ext cx="3359042" cy="4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20675" indent="450215" algn="just">
              <a:lnSpc>
                <a:spcPct val="150000"/>
              </a:lnSpc>
            </a:pPr>
            <a:r>
              <a:rPr lang="uk-UA" dirty="0">
                <a:ea typeface="Times New Roman" panose="02020603050405020304" pitchFamily="18" charset="0"/>
              </a:rPr>
              <a:t>Точний результат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58" y="1491245"/>
            <a:ext cx="3129278" cy="208567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48B9F29-25FE-533A-FB3F-A25557C1DAC1}"/>
              </a:ext>
            </a:extLst>
          </p:cNvPr>
          <p:cNvSpPr txBox="1"/>
          <p:nvPr/>
        </p:nvSpPr>
        <p:spPr>
          <a:xfrm>
            <a:off x="8749176" y="1028158"/>
            <a:ext cx="3359042" cy="4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20675" indent="450215" algn="just">
              <a:lnSpc>
                <a:spcPct val="150000"/>
              </a:lnSpc>
            </a:pPr>
            <a:r>
              <a:rPr lang="uk-UA" dirty="0">
                <a:ea typeface="Times New Roman" panose="02020603050405020304" pitchFamily="18" charset="0"/>
              </a:rPr>
              <a:t>Точний результат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8B9F29-25FE-533A-FB3F-A25557C1DAC1}"/>
              </a:ext>
            </a:extLst>
          </p:cNvPr>
          <p:cNvSpPr txBox="1"/>
          <p:nvPr/>
        </p:nvSpPr>
        <p:spPr>
          <a:xfrm>
            <a:off x="6888562" y="2054284"/>
            <a:ext cx="462426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20675" indent="450215" algn="just">
              <a:lnSpc>
                <a:spcPct val="150000"/>
              </a:lnSpc>
            </a:pPr>
            <a:r>
              <a:rPr lang="uk-UA" dirty="0" smtClean="0">
                <a:ea typeface="Times New Roman" panose="02020603050405020304" pitchFamily="18" charset="0"/>
              </a:rPr>
              <a:t>Корегування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7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8">
            <a:extLst>
              <a:ext uri="{FF2B5EF4-FFF2-40B4-BE49-F238E27FC236}">
                <a16:creationId xmlns:a16="http://schemas.microsoft.com/office/drawing/2014/main" id="{38F5F09B-EDA0-FBB1-7CD2-5D5F50BAA7C4}"/>
              </a:ext>
            </a:extLst>
          </p:cNvPr>
          <p:cNvSpPr txBox="1">
            <a:spLocks/>
          </p:cNvSpPr>
          <p:nvPr/>
        </p:nvSpPr>
        <p:spPr>
          <a:xfrm>
            <a:off x="176009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b="1" dirty="0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E6E22178-AD7A-3A1E-9394-9092E5D8CD0D}"/>
              </a:ext>
            </a:extLst>
          </p:cNvPr>
          <p:cNvSpPr txBox="1">
            <a:spLocks/>
          </p:cNvSpPr>
          <p:nvPr/>
        </p:nvSpPr>
        <p:spPr>
          <a:xfrm>
            <a:off x="176009" y="362450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b="1" dirty="0">
                <a:latin typeface="+mj-lt"/>
              </a:rPr>
              <a:t>Як працює модель </a:t>
            </a:r>
            <a:r>
              <a:rPr lang="en-US" b="1" dirty="0">
                <a:latin typeface="+mj-lt"/>
              </a:rPr>
              <a:t>1</a:t>
            </a:r>
            <a:endParaRPr lang="ru-RU" b="1" dirty="0">
              <a:latin typeface="+mj-lt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952781" y="1758488"/>
            <a:ext cx="5070444" cy="1616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A51E87-E3D2-BC09-897E-5B8593B454F9}"/>
              </a:ext>
            </a:extLst>
          </p:cNvPr>
          <p:cNvSpPr txBox="1"/>
          <p:nvPr/>
        </p:nvSpPr>
        <p:spPr>
          <a:xfrm>
            <a:off x="366896" y="958307"/>
            <a:ext cx="6429521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uk-UA" sz="1800" dirty="0">
                <a:effectLst/>
                <a:ea typeface="Times New Roman" panose="02020603050405020304" pitchFamily="18" charset="0"/>
              </a:rPr>
              <a:t>Трикутник між фокусною відстанню і висотою у пікселях є подібним до трикутника між реальною відстанню і реальною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ea typeface="Times New Roman" panose="02020603050405020304" pitchFamily="18" charset="0"/>
              </a:rPr>
              <a:t>висотою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7073995" y="903677"/>
                <a:ext cx="923265" cy="61888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𝑜𝑓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95" y="903677"/>
                <a:ext cx="923265" cy="618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449499" y="2227019"/>
            <a:ext cx="60960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indent="449580" algn="just">
              <a:spcAft>
                <a:spcPts val="0"/>
              </a:spcAft>
            </a:pPr>
            <a:r>
              <a:rPr lang="uk-UA" dirty="0">
                <a:ea typeface="Times New Roman" panose="02020603050405020304" pitchFamily="18" charset="0"/>
                <a:cs typeface="Times New Roman" panose="02020603050405020304" pitchFamily="18" charset="0"/>
              </a:rPr>
              <a:t>Фокусна відстань камери і висота об’єкта на фотографії нам відома, і ми вже знаємо висоту багатьох об’єктів завдяки стандартизації.</a:t>
            </a:r>
            <a:endParaRPr lang="ru-R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00417" y="3612014"/>
            <a:ext cx="609600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uk-UA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_, box.y1, _, box.y2 = </a:t>
            </a:r>
            <a:r>
              <a:rPr lang="uk-UA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b.xyxy</a:t>
            </a:r>
            <a:r>
              <a:rPr lang="uk-UA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[0]  </a:t>
            </a:r>
            <a:r>
              <a:rPr lang="uk-UA" sz="1200" i="1" dirty="0">
                <a:solidFill>
                  <a:srgbClr val="80808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# визначаємо рамки</a:t>
            </a:r>
            <a:endParaRPr lang="ru-RU" sz="2000" i="1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uk-UA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box.height</a:t>
            </a:r>
            <a:r>
              <a:rPr lang="uk-UA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uk-UA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abs</a:t>
            </a:r>
            <a:r>
              <a:rPr lang="uk-UA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(box.y1 - box.y2) </a:t>
            </a:r>
            <a:r>
              <a:rPr lang="uk-UA" sz="1200" i="1" dirty="0">
                <a:solidFill>
                  <a:srgbClr val="80808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# визначаємо висоту</a:t>
            </a:r>
            <a:endParaRPr lang="ru-RU" sz="2000" i="1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uk-UA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uk-UA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uk-UA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box.height</a:t>
            </a:r>
            <a:r>
              <a:rPr lang="uk-UA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== 0                </a:t>
            </a:r>
            <a:r>
              <a:rPr lang="uk-UA" sz="1200" i="1" dirty="0">
                <a:solidFill>
                  <a:srgbClr val="80808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# запобігаємо ділення на 0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uk-UA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 </a:t>
            </a:r>
            <a:r>
              <a:rPr lang="uk-UA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box.distance</a:t>
            </a:r>
            <a:r>
              <a:rPr lang="uk-UA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0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uk-UA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else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                          </a:t>
            </a:r>
            <a:r>
              <a:rPr lang="en-US" sz="1200" i="1" dirty="0">
                <a:solidFill>
                  <a:srgbClr val="80808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#</a:t>
            </a:r>
            <a:r>
              <a:rPr lang="uk-UA" sz="1200" i="1" dirty="0">
                <a:solidFill>
                  <a:srgbClr val="80808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Наше рівняння</a:t>
            </a:r>
            <a:endParaRPr lang="ru-RU" sz="2000" i="1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449580">
              <a:lnSpc>
                <a:spcPct val="150000"/>
              </a:lnSpc>
              <a:spcAft>
                <a:spcPts val="0"/>
              </a:spcAft>
            </a:pP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box.distance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uk-UA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HeightByFocal</a:t>
            </a:r>
            <a:r>
              <a:rPr lang="uk-UA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/ </a:t>
            </a:r>
            <a:r>
              <a:rPr lang="uk-UA" sz="1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box.height</a:t>
            </a:r>
            <a:endParaRPr lang="ru-RU" sz="2000" dirty="0"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069781" y="4613555"/>
            <a:ext cx="561109" cy="561109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1069782" y="6296890"/>
            <a:ext cx="561109" cy="561109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1630891" y="5735780"/>
            <a:ext cx="561109" cy="561109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0508672" y="5174664"/>
            <a:ext cx="561109" cy="561109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1630891" y="5174668"/>
            <a:ext cx="561109" cy="561109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1069782" y="5174667"/>
            <a:ext cx="561109" cy="561109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0508673" y="5735776"/>
            <a:ext cx="561109" cy="561109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9947564" y="6296891"/>
            <a:ext cx="561109" cy="561109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2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6000">
              <a:schemeClr val="accent2">
                <a:alpha val="20000"/>
              </a:schemeClr>
            </a:gs>
            <a:gs pos="100000">
              <a:schemeClr val="accent1">
                <a:alpha val="49000"/>
              </a:schemeClr>
            </a:gs>
            <a:gs pos="62000">
              <a:schemeClr val="bg1"/>
            </a:gs>
          </a:gsLst>
          <a:path path="rect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19342-1CAE-7323-8F97-C180C7A9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8">
            <a:extLst>
              <a:ext uri="{FF2B5EF4-FFF2-40B4-BE49-F238E27FC236}">
                <a16:creationId xmlns:a16="http://schemas.microsoft.com/office/drawing/2014/main" id="{36508CBA-CAAA-FF7C-FEE5-BA84D058EE6F}"/>
              </a:ext>
            </a:extLst>
          </p:cNvPr>
          <p:cNvSpPr txBox="1">
            <a:spLocks/>
          </p:cNvSpPr>
          <p:nvPr/>
        </p:nvSpPr>
        <p:spPr>
          <a:xfrm>
            <a:off x="176009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b="1" dirty="0"/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E6E22178-AD7A-3A1E-9394-9092E5D8CD0D}"/>
              </a:ext>
            </a:extLst>
          </p:cNvPr>
          <p:cNvSpPr txBox="1">
            <a:spLocks/>
          </p:cNvSpPr>
          <p:nvPr/>
        </p:nvSpPr>
        <p:spPr>
          <a:xfrm>
            <a:off x="176009" y="362450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b="1" dirty="0">
                <a:latin typeface="+mj-lt"/>
              </a:rPr>
              <a:t>Як працює модель </a:t>
            </a:r>
            <a:r>
              <a:rPr lang="en-US" b="1" dirty="0">
                <a:latin typeface="+mj-lt"/>
              </a:rPr>
              <a:t>2</a:t>
            </a:r>
            <a:endParaRPr lang="ru-RU" b="1" dirty="0">
              <a:latin typeface="+mj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6009" y="1099868"/>
            <a:ext cx="520988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uk-UA" dirty="0">
                <a:ea typeface="Times New Roman" panose="02020603050405020304" pitchFamily="18" charset="0"/>
                <a:cs typeface="Times New Roman" panose="02020603050405020304" pitchFamily="18" charset="0"/>
              </a:rPr>
              <a:t>На наступному кроці, ми можемо застосувати модель Depth-Anything-V2-Small-hf для розрахунку відносної карти глибини. Вона дає чорно-біле зображення по принципу де ближче, там яскравіше. Через обмеження 8 біт на піксель вона може давати лише обмежений діапазон значень, і тому ця карта не дає реальну відстань, а лише коефіцієнти порівняння. </a:t>
            </a:r>
            <a:endParaRPr lang="ru-R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42" y="1099868"/>
            <a:ext cx="6317494" cy="48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6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/>
            </a:gs>
            <a:gs pos="78000">
              <a:srgbClr val="FFFFFF"/>
            </a:gs>
            <a:gs pos="100000">
              <a:schemeClr val="accent5"/>
            </a:gs>
            <a:gs pos="44000">
              <a:schemeClr val="bg1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8">
            <a:extLst>
              <a:ext uri="{FF2B5EF4-FFF2-40B4-BE49-F238E27FC236}">
                <a16:creationId xmlns:a16="http://schemas.microsoft.com/office/drawing/2014/main" id="{38F5F09B-EDA0-FBB1-7CD2-5D5F50BAA7C4}"/>
              </a:ext>
            </a:extLst>
          </p:cNvPr>
          <p:cNvSpPr txBox="1">
            <a:spLocks/>
          </p:cNvSpPr>
          <p:nvPr/>
        </p:nvSpPr>
        <p:spPr>
          <a:xfrm>
            <a:off x="176009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b="1" dirty="0"/>
          </a:p>
        </p:txBody>
      </p:sp>
      <p:pic>
        <p:nvPicPr>
          <p:cNvPr id="10" name="Picture 2" descr="PlantUML diagram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60" y="118530"/>
            <a:ext cx="6567340" cy="63684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76009" y="220889"/>
            <a:ext cx="50921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>
                <a:ea typeface="Times New Roman" panose="02020603050405020304" pitchFamily="18" charset="0"/>
              </a:rPr>
              <a:t>На основі </a:t>
            </a:r>
            <a:r>
              <a:rPr lang="uk-UA" dirty="0" err="1">
                <a:ea typeface="Times New Roman" panose="02020603050405020304" pitchFamily="18" charset="0"/>
              </a:rPr>
              <a:t>запропоновного</a:t>
            </a:r>
            <a:r>
              <a:rPr lang="uk-UA" dirty="0">
                <a:ea typeface="Times New Roman" panose="02020603050405020304" pitchFamily="18" charset="0"/>
              </a:rPr>
              <a:t> алгоритму</a:t>
            </a:r>
            <a:r>
              <a:rPr lang="ru-RU" dirty="0">
                <a:ea typeface="Times New Roman" panose="02020603050405020304" pitchFamily="18" charset="0"/>
              </a:rPr>
              <a:t>,</a:t>
            </a:r>
            <a:r>
              <a:rPr lang="uk-UA" dirty="0">
                <a:ea typeface="Times New Roman" panose="02020603050405020304" pitchFamily="18" charset="0"/>
              </a:rPr>
              <a:t> задля взаємодії з користувачем був </a:t>
            </a:r>
            <a:r>
              <a:rPr lang="uk-UA" dirty="0" err="1">
                <a:ea typeface="Times New Roman" panose="02020603050405020304" pitchFamily="18" charset="0"/>
              </a:rPr>
              <a:t>побудован</a:t>
            </a:r>
            <a:r>
              <a:rPr lang="uk-UA" dirty="0">
                <a:ea typeface="Times New Roman" panose="02020603050405020304" pitchFamily="18" charset="0"/>
              </a:rPr>
              <a:t> веб-клієнт на </a:t>
            </a:r>
            <a:r>
              <a:rPr lang="uk-UA" dirty="0" err="1">
                <a:ea typeface="Times New Roman" panose="02020603050405020304" pitchFamily="18" charset="0"/>
              </a:rPr>
              <a:t>фреймворку</a:t>
            </a:r>
            <a:r>
              <a:rPr lang="uk-UA" dirty="0">
                <a:ea typeface="Times New Roman" panose="02020603050405020304" pitchFamily="18" charset="0"/>
              </a:rPr>
              <a:t> </a:t>
            </a:r>
            <a:r>
              <a:rPr lang="en-US" dirty="0">
                <a:ea typeface="Times New Roman" panose="02020603050405020304" pitchFamily="18" charset="0"/>
              </a:rPr>
              <a:t>Flask</a:t>
            </a:r>
            <a:r>
              <a:rPr lang="uk-UA" dirty="0">
                <a:ea typeface="Times New Roman" panose="02020603050405020304" pitchFamily="18" charset="0"/>
              </a:rPr>
              <a:t> мови </a:t>
            </a:r>
            <a:r>
              <a:rPr lang="en-US" dirty="0">
                <a:ea typeface="Times New Roman" panose="02020603050405020304" pitchFamily="18" charset="0"/>
              </a:rPr>
              <a:t>Python</a:t>
            </a:r>
            <a:r>
              <a:rPr lang="ru-RU" dirty="0">
                <a:ea typeface="Times New Roman" panose="02020603050405020304" pitchFamily="18" charset="0"/>
              </a:rPr>
              <a:t>. </a:t>
            </a:r>
            <a:r>
              <a:rPr lang="uk-UA" dirty="0">
                <a:ea typeface="Times New Roman" panose="02020603050405020304" pitchFamily="18" charset="0"/>
              </a:rPr>
              <a:t>Користувач може завантажити зображення, замовляти дані для конкретної точки, замовити цілу карту глибини і змінювати коефіцієнти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8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uk-UA" dirty="0"/>
              <a:t>ХХХ, група 121м-24-2</a:t>
            </a:r>
            <a:r>
              <a:rPr lang="en-US" dirty="0"/>
              <a:t> </a:t>
            </a:r>
            <a:r>
              <a:rPr lang="ru-RU" dirty="0"/>
              <a:t>// 19.12.2025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38F5F09B-EDA0-FBB1-7CD2-5D5F50BAA7C4}"/>
              </a:ext>
            </a:extLst>
          </p:cNvPr>
          <p:cNvSpPr txBox="1">
            <a:spLocks/>
          </p:cNvSpPr>
          <p:nvPr/>
        </p:nvSpPr>
        <p:spPr>
          <a:xfrm>
            <a:off x="176009" y="220889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b="1" dirty="0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E6E22178-AD7A-3A1E-9394-9092E5D8CD0D}"/>
              </a:ext>
            </a:extLst>
          </p:cNvPr>
          <p:cNvSpPr txBox="1">
            <a:spLocks/>
          </p:cNvSpPr>
          <p:nvPr/>
        </p:nvSpPr>
        <p:spPr>
          <a:xfrm>
            <a:off x="176009" y="362450"/>
            <a:ext cx="11817327" cy="59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b="1" dirty="0"/>
              <a:t>Опис інтерфейсу користувача</a:t>
            </a:r>
            <a:endParaRPr lang="ru-RU" b="1" dirty="0"/>
          </a:p>
          <a:p>
            <a:pPr marL="0" indent="0" algn="ctr">
              <a:buNone/>
            </a:pPr>
            <a:endParaRPr lang="ru-RU" b="1" dirty="0"/>
          </a:p>
        </p:txBody>
      </p:sp>
      <p:pic>
        <p:nvPicPr>
          <p:cNvPr id="8" name="Picture 2" descr="PlantUML diagram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40" y="0"/>
            <a:ext cx="1227728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14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Другая 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30E2"/>
      </a:accent1>
      <a:accent2>
        <a:srgbClr val="AE79D9"/>
      </a:accent2>
      <a:accent3>
        <a:srgbClr val="E8C854"/>
      </a:accent3>
      <a:accent4>
        <a:srgbClr val="E37817"/>
      </a:accent4>
      <a:accent5>
        <a:srgbClr val="03BD69"/>
      </a:accent5>
      <a:accent6>
        <a:srgbClr val="00DA9C"/>
      </a:accent6>
      <a:hlink>
        <a:srgbClr val="56C7AA"/>
      </a:hlink>
      <a:folHlink>
        <a:srgbClr val="59A8D1"/>
      </a:folHlink>
    </a:clrScheme>
    <a:fontScheme name="Другая 5">
      <a:majorFont>
        <a:latin typeface="Fira Code SemiBold"/>
        <a:ea typeface=""/>
        <a:cs typeface=""/>
      </a:majorFont>
      <a:minorFont>
        <a:latin typeface="Alegrey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7631</TotalTime>
  <Words>861</Words>
  <Application>Microsoft Office PowerPoint</Application>
  <PresentationFormat>Широкоэкранный</PresentationFormat>
  <Paragraphs>114</Paragraphs>
  <Slides>14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6" baseType="lpstr">
      <vt:lpstr>Alegreya</vt:lpstr>
      <vt:lpstr>Alegreya ExtraBold</vt:lpstr>
      <vt:lpstr>Alegreya Sans</vt:lpstr>
      <vt:lpstr>Alegreya Sans Light</vt:lpstr>
      <vt:lpstr>Arial</vt:lpstr>
      <vt:lpstr>Calibri</vt:lpstr>
      <vt:lpstr>Cambria Math</vt:lpstr>
      <vt:lpstr>Fira Code</vt:lpstr>
      <vt:lpstr>Fira Code SemiBold</vt:lpstr>
      <vt:lpstr>JetBrains Mono Medium</vt:lpstr>
      <vt:lpstr>Times New Roman</vt:lpstr>
      <vt:lpstr>Office Theme</vt:lpstr>
      <vt:lpstr>МОДЕЛІ ТА ПРОГРАМНІ ЗАСОБИ ОЦІНЮВАННЯ ПРОСТОРОВОЇ ГЛИБИНИ СЦЕНИ НА ОСНОВІ ШТУЧНИХ НЕЙРОННИХ МЕРЕЖ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test.ras.dva.tri@gmail.com</cp:lastModifiedBy>
  <cp:revision>172</cp:revision>
  <dcterms:created xsi:type="dcterms:W3CDTF">2018-01-06T22:34:48Z</dcterms:created>
  <dcterms:modified xsi:type="dcterms:W3CDTF">2026-02-20T06:00:06Z</dcterms:modified>
</cp:coreProperties>
</file>